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media/image13.jpg" ContentType="image/jpg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72" r:id="rId4"/>
    <p:sldMasterId id="2147483684" r:id="rId5"/>
  </p:sldMasterIdLst>
  <p:notesMasterIdLst>
    <p:notesMasterId r:id="rId35"/>
  </p:notesMasterIdLst>
  <p:handoutMasterIdLst>
    <p:handoutMasterId r:id="rId36"/>
  </p:handoutMasterIdLst>
  <p:sldIdLst>
    <p:sldId id="264" r:id="rId6"/>
    <p:sldId id="257" r:id="rId7"/>
    <p:sldId id="279" r:id="rId8"/>
    <p:sldId id="281" r:id="rId9"/>
    <p:sldId id="280" r:id="rId10"/>
    <p:sldId id="278" r:id="rId11"/>
    <p:sldId id="258" r:id="rId12"/>
    <p:sldId id="282" r:id="rId13"/>
    <p:sldId id="283" r:id="rId14"/>
    <p:sldId id="284" r:id="rId15"/>
    <p:sldId id="285" r:id="rId16"/>
    <p:sldId id="286" r:id="rId17"/>
    <p:sldId id="287" r:id="rId18"/>
    <p:sldId id="288" r:id="rId19"/>
    <p:sldId id="289" r:id="rId20"/>
    <p:sldId id="299" r:id="rId21"/>
    <p:sldId id="267" r:id="rId22"/>
    <p:sldId id="290" r:id="rId23"/>
    <p:sldId id="291" r:id="rId24"/>
    <p:sldId id="292" r:id="rId25"/>
    <p:sldId id="293" r:id="rId26"/>
    <p:sldId id="259" r:id="rId27"/>
    <p:sldId id="294" r:id="rId28"/>
    <p:sldId id="295" r:id="rId29"/>
    <p:sldId id="296" r:id="rId30"/>
    <p:sldId id="297" r:id="rId31"/>
    <p:sldId id="298" r:id="rId32"/>
    <p:sldId id="260" r:id="rId33"/>
    <p:sldId id="275" r:id="rId34"/>
  </p:sldIdLst>
  <p:sldSz cx="12192000" cy="6858000"/>
  <p:notesSz cx="6858000" cy="9144000"/>
  <p:defaultTextStyle>
    <a:defPPr rtl="0"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9B6BB"/>
    <a:srgbClr val="B22C1B"/>
    <a:srgbClr val="E23C6F"/>
    <a:srgbClr val="FDBA12"/>
    <a:srgbClr val="D4897F"/>
    <a:srgbClr val="C9357F"/>
    <a:srgbClr val="4C83C3"/>
    <a:srgbClr val="399397"/>
    <a:srgbClr val="291A60"/>
    <a:srgbClr val="14153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86432" autoAdjust="0"/>
  </p:normalViewPr>
  <p:slideViewPr>
    <p:cSldViewPr snapToGrid="0">
      <p:cViewPr varScale="1">
        <p:scale>
          <a:sx n="76" d="100"/>
          <a:sy n="76" d="100"/>
        </p:scale>
        <p:origin x="75" y="4241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notesViewPr>
    <p:cSldViewPr snapToGrid="0">
      <p:cViewPr varScale="1">
        <p:scale>
          <a:sx n="98" d="100"/>
          <a:sy n="98" d="100"/>
        </p:scale>
        <p:origin x="2742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theme" Target="theme/theme1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>
            <a:extLst>
              <a:ext uri="{FF2B5EF4-FFF2-40B4-BE49-F238E27FC236}">
                <a16:creationId xmlns:a16="http://schemas.microsoft.com/office/drawing/2014/main" id="{F7047056-A4A4-49C6-B53A-A3B5AD2C9E0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zh-TW" altLang="en-US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ED56B0B6-1521-4655-A849-832BDEEDBBA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5EF4E883-10FF-432E-AB8F-122C8B30F229}" type="datetime1">
              <a:rPr lang="zh-TW" altLang="en-US" smtClean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2026/6/3</a:t>
            </a:fld>
            <a:endParaRPr lang="zh-TW" altLang="en-US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476D0097-1060-4E43-8794-A93E30064AC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zh-TW" altLang="en-US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529457E5-A2BA-4F1E-ACE4-06A1C8C83D1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B95B5C-AE81-486B-8299-C690ADF087B7}" type="slidenum">
              <a:rPr lang="en-US" altLang="zh-TW" smtClean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‹#›</a:t>
            </a:fld>
            <a:endParaRPr lang="zh-TW" altLang="en-US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4963229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endParaRPr lang="zh-TW" altLang="en-US" noProof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fld id="{65ED6EA4-CDF3-4043-AECE-50FD62D8E465}" type="datetime1">
              <a:rPr lang="zh-TW" altLang="en-US" smtClean="0"/>
              <a:pPr/>
              <a:t>2026/6/3</a:t>
            </a:fld>
            <a:endParaRPr lang="zh-TW" altLang="en-US" dirty="0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zh-TW" altLang="en-US" noProof="0"/>
              <a:t>按一下以編輯母片文字樣式</a:t>
            </a:r>
          </a:p>
          <a:p>
            <a:pPr lvl="1" rtl="0"/>
            <a:r>
              <a:rPr lang="zh-TW" altLang="en-US" noProof="0"/>
              <a:t>第二層</a:t>
            </a:r>
          </a:p>
          <a:p>
            <a:pPr lvl="2" rtl="0"/>
            <a:r>
              <a:rPr lang="zh-TW" altLang="en-US" noProof="0"/>
              <a:t>第三層</a:t>
            </a:r>
          </a:p>
          <a:p>
            <a:pPr lvl="3" rtl="0"/>
            <a:r>
              <a:rPr lang="zh-TW" altLang="en-US" noProof="0"/>
              <a:t>第四層</a:t>
            </a:r>
          </a:p>
          <a:p>
            <a:pPr lvl="4" rtl="0"/>
            <a:r>
              <a:rPr lang="zh-TW" altLang="en-US" noProof="0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endParaRPr lang="zh-TW" altLang="en-US" noProof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Microsoft JhengHei UI" panose="020B0604030504040204" pitchFamily="34" charset="-120"/>
                <a:ea typeface="Microsoft JhengHei UI" panose="020B0604030504040204" pitchFamily="34" charset="-120"/>
              </a:defRPr>
            </a:lvl1pPr>
          </a:lstStyle>
          <a:p>
            <a:fld id="{6922D2F8-28A7-48E8-ADD3-E9583D47D83D}" type="slidenum">
              <a:rPr lang="en-US" altLang="zh-TW" noProof="0" smtClean="0"/>
              <a:pPr/>
              <a:t>‹#›</a:t>
            </a:fld>
            <a:endParaRPr lang="zh-TW" altLang="en-US" noProof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3179189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Microsoft JhengHei UI" panose="020B0604030504040204" pitchFamily="34" charset="-120"/>
        <a:ea typeface="Microsoft JhengHei UI" panose="020B0604030504040204" pitchFamily="34" charset="-120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Microsoft JhengHei UI" panose="020B0604030504040204" pitchFamily="34" charset="-120"/>
        <a:ea typeface="Microsoft JhengHei UI" panose="020B0604030504040204" pitchFamily="34" charset="-120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Microsoft JhengHei UI" panose="020B0604030504040204" pitchFamily="34" charset="-120"/>
        <a:ea typeface="Microsoft JhengHei UI" panose="020B0604030504040204" pitchFamily="34" charset="-120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Microsoft JhengHei UI" panose="020B0604030504040204" pitchFamily="34" charset="-120"/>
        <a:ea typeface="Microsoft JhengHei UI" panose="020B0604030504040204" pitchFamily="34" charset="-120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Microsoft JhengHei UI" panose="020B0604030504040204" pitchFamily="34" charset="-120"/>
        <a:ea typeface="Microsoft JhengHei UI" panose="020B0604030504040204" pitchFamily="34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zh-TW" altLang="en-US" noProof="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6922D2F8-28A7-48E8-ADD3-E9583D47D83D}" type="slidenum">
              <a:rPr lang="en-US" altLang="zh-TW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577102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zh-TW" altLang="en-US" noProof="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6922D2F8-28A7-48E8-ADD3-E9583D47D83D}" type="slidenum">
              <a:rPr lang="en-US" altLang="zh-TW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909071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zh-TW" altLang="en-US" noProof="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6922D2F8-28A7-48E8-ADD3-E9583D47D83D}" type="slidenum">
              <a:rPr lang="en-US" altLang="zh-TW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47115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zh-TW" altLang="en-US" noProof="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6922D2F8-28A7-48E8-ADD3-E9583D47D83D}" type="slidenum">
              <a:rPr lang="en-US" altLang="zh-TW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931351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zh-TW" altLang="en-US" noProof="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6922D2F8-28A7-48E8-ADD3-E9583D47D83D}" type="slidenum">
              <a:rPr lang="en-US" altLang="zh-TW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439161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zh-TW" altLang="en-US" noProof="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6922D2F8-28A7-48E8-ADD3-E9583D47D83D}" type="slidenum">
              <a:rPr lang="en-US" altLang="zh-TW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495816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zh-TW" altLang="en-US" noProof="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6922D2F8-28A7-48E8-ADD3-E9583D47D83D}" type="slidenum">
              <a:rPr lang="en-US" altLang="zh-TW" smtClean="0"/>
              <a:t>16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371286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zh-TW" altLang="en-US" noProof="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6922D2F8-28A7-48E8-ADD3-E9583D47D83D}" type="slidenum">
              <a:rPr lang="en-US" altLang="zh-TW" smtClean="0"/>
              <a:t>17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027490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zh-TW" altLang="en-US" noProof="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6922D2F8-28A7-48E8-ADD3-E9583D47D83D}" type="slidenum">
              <a:rPr lang="en-US" altLang="zh-TW" smtClean="0"/>
              <a:t>18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346553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zh-TW" altLang="en-US" noProof="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6922D2F8-28A7-48E8-ADD3-E9583D47D83D}" type="slidenum">
              <a:rPr lang="en-US" altLang="zh-TW" smtClean="0"/>
              <a:t>19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877902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zh-TW" altLang="en-US" noProof="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6922D2F8-28A7-48E8-ADD3-E9583D47D83D}" type="slidenum">
              <a:rPr lang="en-US" altLang="zh-TW" smtClean="0"/>
              <a:t>20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087484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zh-TW" altLang="en-US" noProof="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6922D2F8-28A7-48E8-ADD3-E9583D47D83D}" type="slidenum">
              <a:rPr lang="en-US" altLang="zh-TW" smtClean="0"/>
              <a:t>21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8312403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zh-TW" altLang="en-US" noProof="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6922D2F8-28A7-48E8-ADD3-E9583D47D83D}" type="slidenum">
              <a:rPr lang="en-US" altLang="zh-TW" smtClean="0"/>
              <a:t>22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82037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zh-TW" altLang="en-US" noProof="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6922D2F8-28A7-48E8-ADD3-E9583D47D83D}" type="slidenum">
              <a:rPr lang="en-US" altLang="zh-TW" smtClean="0"/>
              <a:t>23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198620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zh-TW" altLang="en-US" noProof="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6922D2F8-28A7-48E8-ADD3-E9583D47D83D}" type="slidenum">
              <a:rPr lang="en-US" altLang="zh-TW" smtClean="0"/>
              <a:t>24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9528720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zh-TW" altLang="en-US" noProof="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6922D2F8-28A7-48E8-ADD3-E9583D47D83D}" type="slidenum">
              <a:rPr lang="en-US" altLang="zh-TW" smtClean="0"/>
              <a:t>25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4572111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zh-TW" altLang="en-US" noProof="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6922D2F8-28A7-48E8-ADD3-E9583D47D83D}" type="slidenum">
              <a:rPr lang="en-US" altLang="zh-TW" smtClean="0"/>
              <a:t>26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3629072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zh-TW" altLang="en-US" noProof="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6922D2F8-28A7-48E8-ADD3-E9583D47D83D}" type="slidenum">
              <a:rPr lang="en-US" altLang="zh-TW" smtClean="0"/>
              <a:t>27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2800245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zh-TW" altLang="en-US" noProof="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6922D2F8-28A7-48E8-ADD3-E9583D47D83D}" type="slidenum">
              <a:rPr lang="en-US" altLang="zh-TW" smtClean="0"/>
              <a:t>28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5165335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zh-TW" altLang="en-US" noProof="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6922D2F8-28A7-48E8-ADD3-E9583D47D83D}" type="slidenum">
              <a:rPr lang="en-US" altLang="zh-TW" smtClean="0"/>
              <a:t>29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573078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7.svg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7.svg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45BE1D9-58D2-49EA-B375-52F5FEA8DF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5A61EF86-0991-462F-93FD-33484C79C4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8C3099C3-C285-43A7-8452-527E8E5407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D3D9A-7168-42D9-A6F2-739EB147698C}" type="datetimeFigureOut">
              <a:rPr lang="zh-TW" altLang="en-US" smtClean="0"/>
              <a:t>2026/6/3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9747FD42-10DE-4732-88BD-F503D33A7A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5EB87BA9-6F08-4D54-AE94-B61FA03C7E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6AE1A-FE91-4B04-94EB-B1C361B9AA3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289200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6FAB2CA-4401-4DF2-A02D-9A44121909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71E2DF4D-D201-4AFC-B117-D0B8AE1045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15905B9B-DEA1-427A-84AE-7B571DDA82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D3D9A-7168-42D9-A6F2-739EB147698C}" type="datetimeFigureOut">
              <a:rPr lang="zh-TW" altLang="en-US" smtClean="0"/>
              <a:t>2026/6/3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6319DA5C-5BE6-40FF-A83C-C4CB8D479C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DA3535B8-65FD-4D88-88B6-0E5224E56D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6AE1A-FE91-4B04-94EB-B1C361B9AA3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30246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AB38D8B-7320-49BB-8D64-99929974F3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D9D67722-6EB9-414E-B291-EDC5D50DA6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F3DD0C98-64D5-4D9E-84BA-0883C4DF48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D3D9A-7168-42D9-A6F2-739EB147698C}" type="datetimeFigureOut">
              <a:rPr lang="zh-TW" altLang="en-US" smtClean="0"/>
              <a:t>2026/6/3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B5233DF8-30E1-4A98-B478-3CF5A09F4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F75F502E-43C0-4703-88F4-E26CB0B52B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6AE1A-FE91-4B04-94EB-B1C361B9AA3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138389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42CA9B3-DC5A-429B-950D-19AB452AB0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C36B289A-9A65-440A-A426-B7A6C6B8909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039EA4E9-B414-4A2F-A1ED-9D10BDEA4E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BBB7DA59-5F6A-424E-A7F4-413B954BE2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D3D9A-7168-42D9-A6F2-739EB147698C}" type="datetimeFigureOut">
              <a:rPr lang="zh-TW" altLang="en-US" smtClean="0"/>
              <a:t>2026/6/3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F0C437C6-31FB-4801-ADF0-92C634495B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477D30D1-B1D5-47A2-9823-CAD7692DE3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6AE1A-FE91-4B04-94EB-B1C361B9AA3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849187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121CD64-3ACD-4D70-9601-E72A92111D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87ADB4BE-1B06-4C12-B236-7EF433EB14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19CA4550-2CAF-4D8A-9C41-7CFB4F740E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A534B3AC-7D70-4AB4-81B3-9C2BED03914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15DBCCC8-94B5-4E5F-8808-B60E45C4435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94745EDE-F6A2-4C2F-9072-04E673E5F9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D3D9A-7168-42D9-A6F2-739EB147698C}" type="datetimeFigureOut">
              <a:rPr lang="zh-TW" altLang="en-US" smtClean="0"/>
              <a:t>2026/6/3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BCDCFD3C-96B6-4853-8D27-BF8370B0B5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109C7F91-B7DE-45AA-A234-973B32A8D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6AE1A-FE91-4B04-94EB-B1C361B9AA3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323606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4BFD0DA-DF96-43D3-9B37-0FEA1B8E3E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3876ABD7-FA5A-4AA5-BFE8-53D6B46B01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D3D9A-7168-42D9-A6F2-739EB147698C}" type="datetimeFigureOut">
              <a:rPr lang="zh-TW" altLang="en-US" smtClean="0"/>
              <a:t>2026/6/3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6D416DDB-52EA-44E8-AC40-84F00E8BD8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D709D9DD-F812-42F9-818B-74F27C015A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6AE1A-FE91-4B04-94EB-B1C361B9AA3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860992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2F85A8F5-6CA1-4323-8713-77D245B6AD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D3D9A-7168-42D9-A6F2-739EB147698C}" type="datetimeFigureOut">
              <a:rPr lang="zh-TW" altLang="en-US" smtClean="0"/>
              <a:t>2026/6/3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ADCEE628-DAB0-49C0-BCA0-03E05D3218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3FA5E0CF-034C-4051-88F6-53CF7957D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6AE1A-FE91-4B04-94EB-B1C361B9AA3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630700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CDA2721-F45E-4357-A2E9-EEFCE2E38D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B712F65E-CCBF-4352-9246-525265FA57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D2329998-91A1-46F3-8E56-E007439B3A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41922111-3753-4D1E-8E6A-35DDFCC135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D3D9A-7168-42D9-A6F2-739EB147698C}" type="datetimeFigureOut">
              <a:rPr lang="zh-TW" altLang="en-US" smtClean="0"/>
              <a:t>2026/6/3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6DECDE5E-E07B-4515-A082-740FF397A7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9EDEA1C2-89F2-4E4D-82C8-D0EF26FD67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6AE1A-FE91-4B04-94EB-B1C361B9AA3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389741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FC9C130-959A-46AE-8AE7-CF7E9BB948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D08B83E3-2AC5-45AC-9F32-6DD97DEAA7D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A3DD9876-57E3-4FFF-A155-A738B4C4909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00B9C727-440F-4451-86EC-3D39997E6A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D3D9A-7168-42D9-A6F2-739EB147698C}" type="datetimeFigureOut">
              <a:rPr lang="zh-TW" altLang="en-US" smtClean="0"/>
              <a:t>2026/6/3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6ED98818-002B-4444-A33B-AAC6F02233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675C2E4E-510C-48E4-893D-89CC9D28DE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6AE1A-FE91-4B04-94EB-B1C361B9AA3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439161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2FA5608-17CA-49F5-B87A-234A65434F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72638DA5-788A-4CF3-9A80-3F778EEE3F1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A8835E70-B739-46B1-8CDF-FF3947E984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D3D9A-7168-42D9-A6F2-739EB147698C}" type="datetimeFigureOut">
              <a:rPr lang="zh-TW" altLang="en-US" smtClean="0"/>
              <a:t>2026/6/3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75C0C1E1-B48E-4A41-B027-82AE815D7D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B401012C-4164-4B17-8DBD-FD1BCE0E12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6AE1A-FE91-4B04-94EB-B1C361B9AA3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665139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19AD94DD-5AD2-4486-8D35-F8CE2927626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3CC84E66-4AEB-442E-85FC-1CD501012E7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2B224610-2280-489F-93BB-53891F0FC0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D3D9A-7168-42D9-A6F2-739EB147698C}" type="datetimeFigureOut">
              <a:rPr lang="zh-TW" altLang="en-US" smtClean="0"/>
              <a:t>2026/6/3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902069A5-8857-44E3-A3B9-8C34CB162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A6EA3C71-178D-4177-BF21-FB2481E76B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6AE1A-FE91-4B04-94EB-B1C361B9AA3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834937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7D1C46A-EECD-435B-9A29-5CBC818E8C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E670F73F-A0C1-45E0-BDDE-EDD8F753046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8733A6E9-94B1-48B9-BE07-98F1C62DD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708FF-FAC9-45C1-9493-1A8E5BA57367}" type="datetimeFigureOut">
              <a:rPr lang="zh-TW" altLang="en-US" smtClean="0"/>
              <a:t>2026/6/3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FB151A8A-0ECB-4D76-A561-834961F495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581BE6EB-C700-4B7D-B480-E8EC21F1EE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18646-F047-4ABF-BCF0-5353CC3DEFAD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8" name="圖片 7">
            <a:extLst>
              <a:ext uri="{FF2B5EF4-FFF2-40B4-BE49-F238E27FC236}">
                <a16:creationId xmlns:a16="http://schemas.microsoft.com/office/drawing/2014/main" id="{B082D679-C983-4D38-A373-9C6242F36E9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5383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>
            <a:extLst>
              <a:ext uri="{FF2B5EF4-FFF2-40B4-BE49-F238E27FC236}">
                <a16:creationId xmlns:a16="http://schemas.microsoft.com/office/drawing/2014/main" id="{4FFBBFD0-2EBA-4D03-9DCA-41A14E5F6C0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32084"/>
            <a:ext cx="12192000" cy="6858000"/>
          </a:xfrm>
          <a:prstGeom prst="rect">
            <a:avLst/>
          </a:prstGeom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id="{E5A04835-7B60-4A32-BF96-DDE6E85084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53854" y="2565398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24C48CD6-1938-4294-AE15-E8CEB9CF8E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2191" y="4027569"/>
            <a:ext cx="8963526" cy="2519363"/>
          </a:xfrm>
        </p:spPr>
        <p:txBody>
          <a:bodyPr/>
          <a:lstStyle/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5718689A-AB6F-45AE-A5EE-335818B62B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708FF-FAC9-45C1-9493-1A8E5BA57367}" type="datetimeFigureOut">
              <a:rPr lang="zh-TW" altLang="en-US" smtClean="0"/>
              <a:t>2026/6/3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47B89F31-90A2-4571-BBF1-8B4D52AB33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8C1AFC52-6B59-44DD-8453-5B6D5EB13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18646-F047-4ABF-BCF0-5353CC3DEFA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654027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>
            <a:extLst>
              <a:ext uri="{FF2B5EF4-FFF2-40B4-BE49-F238E27FC236}">
                <a16:creationId xmlns:a16="http://schemas.microsoft.com/office/drawing/2014/main" id="{82B2EF64-6FB5-47B2-B983-C957DFBF02E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id="{C2C2DDE9-9B64-4C51-B91E-59AB52BBA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39808" y="2900196"/>
            <a:ext cx="6932529" cy="920917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5134C9EF-6AE5-4AF0-B1A0-368AF63A2E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81571" y="4172369"/>
            <a:ext cx="3871829" cy="519948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67BDD9D0-E572-4207-84AD-534E79FCC4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708FF-FAC9-45C1-9493-1A8E5BA57367}" type="datetimeFigureOut">
              <a:rPr lang="zh-TW" altLang="en-US" smtClean="0"/>
              <a:t>2026/6/3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7B558744-04CA-4574-858F-AA56DBF2D0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C8777733-BFD8-4088-921D-19DE0E360B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18646-F047-4ABF-BCF0-5353CC3DEFA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316282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圖片 8">
            <a:extLst>
              <a:ext uri="{FF2B5EF4-FFF2-40B4-BE49-F238E27FC236}">
                <a16:creationId xmlns:a16="http://schemas.microsoft.com/office/drawing/2014/main" id="{80FA72CC-4ABF-4607-95DE-40FFD0EB1CA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id="{9406AD58-2C5D-402B-9B32-AA95AC0900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29326" y="365125"/>
            <a:ext cx="9324474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5F15B7A2-1699-4B19-BED2-4F3B17885C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041358" y="1825625"/>
            <a:ext cx="9312442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1B92A9AA-C34F-405E-B953-87A35E44E3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708FF-FAC9-45C1-9493-1A8E5BA57367}" type="datetimeFigureOut">
              <a:rPr lang="zh-TW" altLang="en-US" smtClean="0"/>
              <a:t>2026/6/3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195A1508-07BE-455F-A5E1-11B40DB478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6A151760-7794-4182-94D3-053CBE807C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18646-F047-4ABF-BCF0-5353CC3DEFAD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10" name="圖形 9">
            <a:extLst>
              <a:ext uri="{FF2B5EF4-FFF2-40B4-BE49-F238E27FC236}">
                <a16:creationId xmlns:a16="http://schemas.microsoft.com/office/drawing/2014/main" id="{190E3888-CF58-4FE6-979C-98A33E1854B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769961" y="315913"/>
            <a:ext cx="1167678" cy="828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30932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9830503-184E-4073-A4DB-D14AC7AEE8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A8321DF5-44E1-4681-ABEF-49E37FDC89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CF34622C-219A-4F9E-BC72-B1DFB75B94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FB1D6C6F-C4E0-4B1D-BC4F-0FC4B9DF283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8662A738-B4CE-467E-BB07-6C5666E9BD9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622B2760-3E8E-4AC2-B9B6-A780B7A919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708FF-FAC9-45C1-9493-1A8E5BA57367}" type="datetimeFigureOut">
              <a:rPr lang="zh-TW" altLang="en-US" smtClean="0"/>
              <a:t>2026/6/3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7803F584-C0DC-4AAE-A4AB-4394F465A5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5D53D4D7-A655-4FE6-AF13-BFB7B49ECE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18646-F047-4ABF-BCF0-5353CC3DEFA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778613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D6A13E4-E823-4271-A916-5F6EBF95C4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66D76402-A3B7-47BF-B63A-4E8F18A51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708FF-FAC9-45C1-9493-1A8E5BA57367}" type="datetimeFigureOut">
              <a:rPr lang="zh-TW" altLang="en-US" smtClean="0"/>
              <a:t>2026/6/3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50A9A719-286A-45F3-A516-E2DA0690E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1F04F22E-10A6-4DE9-8987-D615253CAC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18646-F047-4ABF-BCF0-5353CC3DEFA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6227525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3BFD9778-1C37-4310-9F6A-4D7EDB5464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708FF-FAC9-45C1-9493-1A8E5BA57367}" type="datetimeFigureOut">
              <a:rPr lang="zh-TW" altLang="en-US" smtClean="0"/>
              <a:t>2026/6/3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AB8EAB7F-86B9-45C3-B79A-186CF41235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8EB961DC-D947-48C4-B591-EEC55DF3C9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18646-F047-4ABF-BCF0-5353CC3DEFA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4552660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>
            <a:extLst>
              <a:ext uri="{FF2B5EF4-FFF2-40B4-BE49-F238E27FC236}">
                <a16:creationId xmlns:a16="http://schemas.microsoft.com/office/drawing/2014/main" id="{90A59BB5-71E0-4E77-9DE3-9E9519D040C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id="{1D2204A8-3860-4FE2-8FCB-B737972163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21305" y="365125"/>
            <a:ext cx="9332494" cy="1325563"/>
          </a:xfrm>
        </p:spPr>
        <p:txBody>
          <a:bodyPr/>
          <a:lstStyle/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09B62D4D-5C95-4FE0-B0FD-6062FDB35F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708FF-FAC9-45C1-9493-1A8E5BA57367}" type="datetimeFigureOut">
              <a:rPr lang="zh-TW" altLang="en-US" smtClean="0"/>
              <a:pPr/>
              <a:t>2026/6/3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4C9A38B4-9DE6-4149-BC3A-418743E94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4CCFA4D0-D6CA-4D79-849C-B573BE82B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18646-F047-4ABF-BCF0-5353CC3DEFAD}" type="slidenum">
              <a:rPr lang="zh-TW" altLang="en-US" smtClean="0"/>
              <a:pPr/>
              <a:t>‹#›</a:t>
            </a:fld>
            <a:endParaRPr lang="zh-TW" altLang="en-US"/>
          </a:p>
        </p:txBody>
      </p:sp>
      <p:pic>
        <p:nvPicPr>
          <p:cNvPr id="8" name="圖形 7">
            <a:extLst>
              <a:ext uri="{FF2B5EF4-FFF2-40B4-BE49-F238E27FC236}">
                <a16:creationId xmlns:a16="http://schemas.microsoft.com/office/drawing/2014/main" id="{F7F490D6-7257-4D22-BF2E-E79862E79CF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769961" y="315913"/>
            <a:ext cx="1167678" cy="828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14190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>
            <a:extLst>
              <a:ext uri="{FF2B5EF4-FFF2-40B4-BE49-F238E27FC236}">
                <a16:creationId xmlns:a16="http://schemas.microsoft.com/office/drawing/2014/main" id="{90A59BB5-71E0-4E77-9DE3-9E9519D040C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id="{1D2204A8-3860-4FE2-8FCB-B737972163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21305" y="365125"/>
            <a:ext cx="9332494" cy="1325563"/>
          </a:xfrm>
        </p:spPr>
        <p:txBody>
          <a:bodyPr/>
          <a:lstStyle/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09B62D4D-5C95-4FE0-B0FD-6062FDB35F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708FF-FAC9-45C1-9493-1A8E5BA57367}" type="datetimeFigureOut">
              <a:rPr lang="zh-TW" altLang="en-US" smtClean="0"/>
              <a:pPr/>
              <a:t>2026/6/3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4C9A38B4-9DE6-4149-BC3A-418743E94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4CCFA4D0-D6CA-4D79-849C-B573BE82B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18646-F047-4ABF-BCF0-5353CC3DEFAD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0960936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CE6FAB2-06F5-41D1-87D7-D0442223D6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B3E9B82D-D2CC-4678-A813-4A1378171E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F5E09183-79E7-418D-B572-13524C4907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A4986A5E-9D08-4D3F-BEE6-32000F775E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708FF-FAC9-45C1-9493-1A8E5BA57367}" type="datetimeFigureOut">
              <a:rPr lang="zh-TW" altLang="en-US" smtClean="0"/>
              <a:t>2026/6/3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4B776548-3873-44A5-BCC1-22FAC29673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2024045A-8E74-476D-84F4-DE7C0873FF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18646-F047-4ABF-BCF0-5353CC3DEFA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4382884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8E72370-F803-47BC-AB0C-632ACE0352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7DB5346C-A517-41D0-830A-CF4D6B9600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98209F57-F948-4A6D-9A9E-F6657267D5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A5BE12AD-AED6-4780-8B1B-BF234669B7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708FF-FAC9-45C1-9493-1A8E5BA57367}" type="datetimeFigureOut">
              <a:rPr lang="zh-TW" altLang="en-US" smtClean="0"/>
              <a:t>2026/6/3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AD3E136D-6918-4482-96C3-A681A0556A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86E93DC7-41A7-4628-8869-C9905CE1E4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18646-F047-4ABF-BCF0-5353CC3DEFA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0337876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01750F4-CE3D-4015-8390-FF90649397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5786F32B-C08E-43AC-8361-433DE6409F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41CEEB92-B24D-40D6-A0FA-FC7426C892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708FF-FAC9-45C1-9493-1A8E5BA57367}" type="datetimeFigureOut">
              <a:rPr lang="zh-TW" altLang="en-US" smtClean="0"/>
              <a:t>2026/6/3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F6154A19-076C-4D00-9AE5-CF07E5018F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3BE4BA6E-7178-4C91-9020-2B099D6550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18646-F047-4ABF-BCF0-5353CC3DEFA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5409677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5E26B27E-3BE3-4B13-8376-1A9E8E6A322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86CAC6A3-0DD9-4690-8B91-0BDC67CC2F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4E273F6A-F705-4BE2-AB64-B1802EF469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708FF-FAC9-45C1-9493-1A8E5BA57367}" type="datetimeFigureOut">
              <a:rPr lang="zh-TW" altLang="en-US" smtClean="0"/>
              <a:t>2026/6/3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56894F90-C1F3-4D26-B8A2-498CC949B0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DB28B57B-A6D5-4802-B421-8BB67E8A57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18646-F047-4ABF-BCF0-5353CC3DEFA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903726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BA685F9F-3586-4470-9E76-82CB05B2E2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F8E11448-07F1-46AE-A0E4-8D987DE0A4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2FDA4F8F-F13A-46F7-9D9D-C8B4A476656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1">
                    <a:tint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200D3D9A-7168-42D9-A6F2-739EB147698C}" type="datetimeFigureOut">
              <a:rPr lang="zh-TW" altLang="en-US" smtClean="0"/>
              <a:pPr/>
              <a:t>2026/6/3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22458B3A-1C21-431A-B024-0EF752108A7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tint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ED4CD3AC-63E0-4F9D-BC80-081C8B7B9B6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>
                    <a:tint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23F6AE1A-FE91-4B04-94EB-B1C361B9AA31}" type="slidenum">
              <a:rPr lang="zh-TW" altLang="en-US" smtClean="0"/>
              <a:pPr/>
              <a:t>‹#›</a:t>
            </a:fld>
            <a:endParaRPr lang="zh-TW" altLang="en-US"/>
          </a:p>
        </p:txBody>
      </p:sp>
      <p:pic>
        <p:nvPicPr>
          <p:cNvPr id="8" name="圖片 7">
            <a:extLst>
              <a:ext uri="{FF2B5EF4-FFF2-40B4-BE49-F238E27FC236}">
                <a16:creationId xmlns:a16="http://schemas.microsoft.com/office/drawing/2014/main" id="{C41E75CF-D9D2-4604-A238-414EBA79C3F3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99164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1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1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1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1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5A4CAAD4-ECCF-4242-B90D-D9B94796B6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EEE7935D-8C54-43B6-ADF3-498A9D2E85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B37D5354-E48A-4315-BE0B-1B245AD1A4E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51C708FF-FAC9-45C1-9493-1A8E5BA57367}" type="datetimeFigureOut">
              <a:rPr lang="zh-TW" altLang="en-US" smtClean="0"/>
              <a:pPr/>
              <a:t>2026/6/3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04976D22-E23F-4956-9CD6-9D61B9873DB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777BD612-2CE9-4F3F-8E1E-40F5A9BB7B9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5A618646-F047-4ABF-BCF0-5353CC3DEFAD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56980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6" r:id="rId8"/>
    <p:sldLayoutId id="2147483697" r:id="rId9"/>
    <p:sldLayoutId id="2147483692" r:id="rId10"/>
    <p:sldLayoutId id="2147483693" r:id="rId11"/>
    <p:sldLayoutId id="2147483694" r:id="rId12"/>
    <p:sldLayoutId id="2147483695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399397"/>
          </a:solidFill>
          <a:latin typeface="微軟正黑體" panose="020B0604030504040204" pitchFamily="34" charset="-120"/>
          <a:ea typeface="微軟正黑體" panose="020B0604030504040204" pitchFamily="34" charset="-120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>
          <a:solidFill>
            <a:schemeClr val="tx2">
              <a:lumMod val="75000"/>
            </a:schemeClr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1" kern="1200">
          <a:solidFill>
            <a:schemeClr val="tx2">
              <a:lumMod val="75000"/>
            </a:schemeClr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1" kern="1200">
          <a:solidFill>
            <a:schemeClr val="tx2">
              <a:lumMod val="75000"/>
            </a:schemeClr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1" kern="1200">
          <a:solidFill>
            <a:schemeClr val="tx2">
              <a:lumMod val="75000"/>
            </a:schemeClr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1" kern="1200">
          <a:solidFill>
            <a:schemeClr val="tx2">
              <a:lumMod val="75000"/>
            </a:schemeClr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1.png"/><Relationship Id="rId5" Type="http://schemas.openxmlformats.org/officeDocument/2006/relationships/image" Target="../media/image10.svg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9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10" Type="http://schemas.openxmlformats.org/officeDocument/2006/relationships/image" Target="../media/image26.png"/><Relationship Id="rId4" Type="http://schemas.openxmlformats.org/officeDocument/2006/relationships/image" Target="../media/image33.png"/><Relationship Id="rId9" Type="http://schemas.openxmlformats.org/officeDocument/2006/relationships/image" Target="../media/image2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41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Relationship Id="rId9" Type="http://schemas.openxmlformats.org/officeDocument/2006/relationships/image" Target="../media/image26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45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群組 19">
            <a:extLst>
              <a:ext uri="{FF2B5EF4-FFF2-40B4-BE49-F238E27FC236}">
                <a16:creationId xmlns:a16="http://schemas.microsoft.com/office/drawing/2014/main" id="{67C608AB-36E2-4380-9377-55A4929C092D}"/>
              </a:ext>
            </a:extLst>
          </p:cNvPr>
          <p:cNvGrpSpPr/>
          <p:nvPr/>
        </p:nvGrpSpPr>
        <p:grpSpPr>
          <a:xfrm>
            <a:off x="2772518" y="2391211"/>
            <a:ext cx="6180981" cy="2525046"/>
            <a:chOff x="4118789" y="1275011"/>
            <a:chExt cx="6180981" cy="2525046"/>
          </a:xfrm>
        </p:grpSpPr>
        <p:sp>
          <p:nvSpPr>
            <p:cNvPr id="27" name="標題 9">
              <a:extLst>
                <a:ext uri="{FF2B5EF4-FFF2-40B4-BE49-F238E27FC236}">
                  <a16:creationId xmlns:a16="http://schemas.microsoft.com/office/drawing/2014/main" id="{F490D6F2-45F2-4250-B2AB-56C9B18A957D}"/>
                </a:ext>
              </a:extLst>
            </p:cNvPr>
            <p:cNvSpPr txBox="1">
              <a:spLocks/>
            </p:cNvSpPr>
            <p:nvPr/>
          </p:nvSpPr>
          <p:spPr>
            <a:xfrm>
              <a:off x="4118789" y="1918355"/>
              <a:ext cx="5981700" cy="703592"/>
            </a:xfrm>
            <a:prstGeom prst="rect">
              <a:avLst/>
            </a:prstGeom>
          </p:spPr>
          <p:txBody>
            <a:bodyPr rtlCol="0"/>
            <a:lstStyle>
              <a:lvl1pPr algn="ctr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2800" b="1" kern="1200" cap="all" spc="400" baseline="0">
                  <a:solidFill>
                    <a:schemeClr val="bg1"/>
                  </a:solidFill>
                  <a:latin typeface="Microsoft JhengHei UI" panose="020B0604030504040204" pitchFamily="34" charset="-120"/>
                  <a:ea typeface="Microsoft JhengHei UI" panose="020B0604030504040204" pitchFamily="34" charset="-120"/>
                  <a:cs typeface="+mj-cs"/>
                </a:defRPr>
              </a:lvl1pPr>
            </a:lstStyle>
            <a:p>
              <a:pPr algn="dist"/>
              <a:r>
                <a:rPr lang="zh-TW" altLang="en-US" sz="3200" spc="-400" dirty="0">
                  <a:solidFill>
                    <a:schemeClr val="tx2">
                      <a:lumMod val="75000"/>
                    </a:schemeClr>
                  </a:solidFill>
                </a:rPr>
                <a:t>國際大學生程式設計競</a:t>
              </a:r>
              <a:r>
                <a:rPr lang="zh-TW" altLang="en-US" sz="3200" spc="-480" dirty="0">
                  <a:solidFill>
                    <a:schemeClr val="tx2">
                      <a:lumMod val="75000"/>
                    </a:schemeClr>
                  </a:solidFill>
                </a:rPr>
                <a:t>賽</a:t>
              </a:r>
              <a:endParaRPr lang="zh-TW" altLang="en-US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sp>
          <p:nvSpPr>
            <p:cNvPr id="28" name="標題 9">
              <a:extLst>
                <a:ext uri="{FF2B5EF4-FFF2-40B4-BE49-F238E27FC236}">
                  <a16:creationId xmlns:a16="http://schemas.microsoft.com/office/drawing/2014/main" id="{5C2A804F-D653-460C-A1EF-A033F13384FF}"/>
                </a:ext>
              </a:extLst>
            </p:cNvPr>
            <p:cNvSpPr txBox="1">
              <a:spLocks/>
            </p:cNvSpPr>
            <p:nvPr/>
          </p:nvSpPr>
          <p:spPr>
            <a:xfrm>
              <a:off x="5572283" y="1275011"/>
              <a:ext cx="3351170" cy="710019"/>
            </a:xfrm>
            <a:prstGeom prst="rect">
              <a:avLst/>
            </a:prstGeom>
          </p:spPr>
          <p:txBody>
            <a:bodyPr rtlCol="0" anchor="b"/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800" b="1" kern="1200" cap="all" spc="400" baseline="0">
                  <a:solidFill>
                    <a:schemeClr val="accent6"/>
                  </a:solidFill>
                  <a:latin typeface="Microsoft JhengHei UI" panose="020B0604030504040204" pitchFamily="34" charset="-120"/>
                  <a:ea typeface="Microsoft JhengHei UI" panose="020B0604030504040204" pitchFamily="34" charset="-120"/>
                  <a:cs typeface="+mj-cs"/>
                </a:defRPr>
              </a:lvl1pPr>
            </a:lstStyle>
            <a:p>
              <a:pPr algn="ctr"/>
              <a:r>
                <a:rPr lang="zh-TW" altLang="en-US" sz="5400" spc="-400" dirty="0">
                  <a:solidFill>
                    <a:srgbClr val="B22C1B"/>
                  </a:solidFill>
                </a:rPr>
                <a:t>第 </a:t>
              </a:r>
              <a:r>
                <a:rPr lang="en-US" altLang="zh-TW" sz="7200" spc="175" dirty="0">
                  <a:solidFill>
                    <a:srgbClr val="B22C1B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51</a:t>
              </a:r>
              <a:r>
                <a:rPr lang="zh-TW" altLang="en-US" sz="5400" spc="-480" dirty="0">
                  <a:solidFill>
                    <a:srgbClr val="B22C1B"/>
                  </a:solidFill>
                </a:rPr>
                <a:t>屆</a:t>
              </a:r>
              <a:endParaRPr lang="zh-TW" altLang="en-US" sz="5400" dirty="0">
                <a:solidFill>
                  <a:srgbClr val="B22C1B"/>
                </a:solidFill>
              </a:endParaRPr>
            </a:p>
          </p:txBody>
        </p:sp>
        <p:sp>
          <p:nvSpPr>
            <p:cNvPr id="29" name="文字方塊 28">
              <a:extLst>
                <a:ext uri="{FF2B5EF4-FFF2-40B4-BE49-F238E27FC236}">
                  <a16:creationId xmlns:a16="http://schemas.microsoft.com/office/drawing/2014/main" id="{42ABB21B-3741-4367-8D75-DD76955D5F94}"/>
                </a:ext>
              </a:extLst>
            </p:cNvPr>
            <p:cNvSpPr txBox="1"/>
            <p:nvPr/>
          </p:nvSpPr>
          <p:spPr>
            <a:xfrm>
              <a:off x="4775270" y="2425379"/>
              <a:ext cx="47244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2800" b="1" dirty="0">
                  <a:solidFill>
                    <a:srgbClr val="4C83C3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亞洲區 雲林站 </a:t>
              </a:r>
              <a:r>
                <a:rPr lang="en-US" altLang="zh-TW" sz="2800" b="1" dirty="0">
                  <a:solidFill>
                    <a:srgbClr val="4C83C3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 ICPC 2026)</a:t>
              </a:r>
              <a:endParaRPr lang="zh-TW" altLang="en-US" sz="2800" b="1" dirty="0">
                <a:solidFill>
                  <a:srgbClr val="4C83C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0" name="文字版面配置區 16">
              <a:extLst>
                <a:ext uri="{FF2B5EF4-FFF2-40B4-BE49-F238E27FC236}">
                  <a16:creationId xmlns:a16="http://schemas.microsoft.com/office/drawing/2014/main" id="{6668B804-1D29-45F5-9866-F0C2CF2DC855}"/>
                </a:ext>
              </a:extLst>
            </p:cNvPr>
            <p:cNvSpPr txBox="1">
              <a:spLocks/>
            </p:cNvSpPr>
            <p:nvPr/>
          </p:nvSpPr>
          <p:spPr>
            <a:xfrm>
              <a:off x="4118789" y="2939716"/>
              <a:ext cx="6180981" cy="860341"/>
            </a:xfrm>
            <a:prstGeom prst="rect">
              <a:avLst/>
            </a:prstGeom>
          </p:spPr>
          <p:txBody>
            <a:bodyPr>
              <a:normAutofit fontScale="85000" lnSpcReduction="10000"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lnSpc>
                  <a:spcPct val="170000"/>
                </a:lnSpc>
                <a:buNone/>
              </a:pPr>
              <a:r>
                <a:rPr lang="en-US" altLang="zh-TW" sz="1800" b="1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The 51th Annual International Collegiate Programming Contest  Asia Yunlin Site, Dec. 12-14, 2026</a:t>
              </a:r>
              <a:endParaRPr lang="en-US" altLang="zh-TW" sz="1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0" indent="0" algn="ctr">
                <a:lnSpc>
                  <a:spcPct val="170000"/>
                </a:lnSpc>
                <a:buNone/>
              </a:pPr>
              <a:endParaRPr lang="zh-TW" altLang="en-US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endParaRPr>
            </a:p>
          </p:txBody>
        </p:sp>
      </p:grpSp>
      <p:pic>
        <p:nvPicPr>
          <p:cNvPr id="31" name="圖片 30">
            <a:extLst>
              <a:ext uri="{FF2B5EF4-FFF2-40B4-BE49-F238E27FC236}">
                <a16:creationId xmlns:a16="http://schemas.microsoft.com/office/drawing/2014/main" id="{7C98E96C-8DAD-4FEB-8D99-DC6AC84AFD9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48204" y="384847"/>
            <a:ext cx="2381822" cy="1806479"/>
          </a:xfrm>
          <a:prstGeom prst="roundRect">
            <a:avLst>
              <a:gd name="adj" fmla="val 10085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圖形 4">
            <a:extLst>
              <a:ext uri="{FF2B5EF4-FFF2-40B4-BE49-F238E27FC236}">
                <a16:creationId xmlns:a16="http://schemas.microsoft.com/office/drawing/2014/main" id="{BDD4FBE0-0862-4BC0-A4D1-79B7C2E2FA4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58753" y="284579"/>
            <a:ext cx="4427530" cy="1043917"/>
          </a:xfrm>
          <a:prstGeom prst="rect">
            <a:avLst/>
          </a:prstGeom>
        </p:spPr>
      </p:pic>
      <p:pic>
        <p:nvPicPr>
          <p:cNvPr id="6" name="圖形 5">
            <a:extLst>
              <a:ext uri="{FF2B5EF4-FFF2-40B4-BE49-F238E27FC236}">
                <a16:creationId xmlns:a16="http://schemas.microsoft.com/office/drawing/2014/main" id="{CD205562-D00D-465B-9244-2799B6A5D86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757157" y="6174206"/>
            <a:ext cx="4392684" cy="449112"/>
          </a:xfrm>
          <a:prstGeom prst="rect">
            <a:avLst/>
          </a:prstGeom>
        </p:spPr>
      </p:pic>
      <p:sp>
        <p:nvSpPr>
          <p:cNvPr id="16" name="文字方塊 15">
            <a:extLst>
              <a:ext uri="{FF2B5EF4-FFF2-40B4-BE49-F238E27FC236}">
                <a16:creationId xmlns:a16="http://schemas.microsoft.com/office/drawing/2014/main" id="{650858FD-2F15-4EDF-B6E0-2981586FE829}"/>
              </a:ext>
            </a:extLst>
          </p:cNvPr>
          <p:cNvSpPr txBox="1"/>
          <p:nvPr/>
        </p:nvSpPr>
        <p:spPr>
          <a:xfrm>
            <a:off x="448418" y="1395170"/>
            <a:ext cx="266489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b="1" spc="215" dirty="0">
                <a:solidFill>
                  <a:srgbClr val="B22C1B"/>
                </a:solidFill>
                <a:latin typeface="Arial"/>
                <a:cs typeface="Arial"/>
              </a:rPr>
              <a:t>https://www.icpc.tw/2026</a:t>
            </a:r>
            <a:endParaRPr lang="zh-TW" altLang="en-US" sz="1200" dirty="0">
              <a:solidFill>
                <a:srgbClr val="B22C1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36137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標題 26">
            <a:extLst>
              <a:ext uri="{FF2B5EF4-FFF2-40B4-BE49-F238E27FC236}">
                <a16:creationId xmlns:a16="http://schemas.microsoft.com/office/drawing/2014/main" id="{AC2324A2-9A57-4433-8C66-C17D1D2703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65684" y="537411"/>
            <a:ext cx="9095874" cy="1129214"/>
          </a:xfrm>
        </p:spPr>
        <p:txBody>
          <a:bodyPr rtlCol="0"/>
          <a:lstStyle/>
          <a:p>
            <a:pPr algn="ctr" rtl="0"/>
            <a:r>
              <a:rPr lang="en-US" altLang="zh-TW" spc="300" dirty="0">
                <a:solidFill>
                  <a:srgbClr val="39939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Mission</a:t>
            </a:r>
            <a:endParaRPr lang="zh-TW" altLang="en-US" spc="300" dirty="0">
              <a:solidFill>
                <a:srgbClr val="39939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9" name="文字版面配置區 58">
            <a:extLst>
              <a:ext uri="{FF2B5EF4-FFF2-40B4-BE49-F238E27FC236}">
                <a16:creationId xmlns:a16="http://schemas.microsoft.com/office/drawing/2014/main" id="{FDAF9C5E-FFD5-49FC-9788-18CE8F0958C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253916" y="1941095"/>
            <a:ext cx="8887326" cy="4019300"/>
          </a:xfrm>
        </p:spPr>
        <p:txBody>
          <a:bodyPr rtlCol="0">
            <a:normAutofit/>
          </a:bodyPr>
          <a:lstStyle/>
          <a:p>
            <a:pPr marL="0" indent="0" algn="l" rtl="0">
              <a:lnSpc>
                <a:spcPct val="200000"/>
              </a:lnSpc>
              <a:buNone/>
            </a:pPr>
            <a:r>
              <a:rPr lang="zh-TW" altLang="en-US" sz="2000" b="1" dirty="0">
                <a:solidFill>
                  <a:schemeClr val="accent1">
                    <a:lumMod val="50000"/>
                  </a:schemeClr>
                </a:solidFill>
              </a:rPr>
              <a:t>國際大學生程式設計競賽（</a:t>
            </a:r>
            <a:r>
              <a:rPr lang="en-US" altLang="zh-TW" sz="2000" b="1" dirty="0">
                <a:solidFill>
                  <a:schemeClr val="accent1">
                    <a:lumMod val="50000"/>
                  </a:schemeClr>
                </a:solidFill>
              </a:rPr>
              <a:t>International Collegiate Programming Contest, ICPC</a:t>
            </a:r>
            <a:r>
              <a:rPr lang="zh-TW" altLang="en-US" sz="2000" b="1" dirty="0">
                <a:solidFill>
                  <a:schemeClr val="accent1">
                    <a:lumMod val="50000"/>
                  </a:schemeClr>
                </a:solidFill>
              </a:rPr>
              <a:t>），自</a:t>
            </a:r>
            <a:r>
              <a:rPr lang="en-US" altLang="zh-TW" sz="2000" b="1" dirty="0">
                <a:solidFill>
                  <a:schemeClr val="accent1">
                    <a:lumMod val="50000"/>
                  </a:schemeClr>
                </a:solidFill>
              </a:rPr>
              <a:t>1977</a:t>
            </a:r>
            <a:r>
              <a:rPr lang="zh-TW" altLang="en-US" sz="2000" b="1" dirty="0">
                <a:solidFill>
                  <a:schemeClr val="accent1">
                    <a:lumMod val="50000"/>
                  </a:schemeClr>
                </a:solidFill>
              </a:rPr>
              <a:t>年發展至今，己成為全球大學生電腦程式能力競賽活動中最具 影響力與規模最大的賽事，素有</a:t>
            </a:r>
            <a:r>
              <a:rPr lang="zh-TW" altLang="en-US" sz="2000" b="1" dirty="0">
                <a:solidFill>
                  <a:srgbClr val="00B0F0"/>
                </a:solidFill>
              </a:rPr>
              <a:t>「程式設計奧林匹亞」（軟體奧運）</a:t>
            </a:r>
            <a:r>
              <a:rPr lang="zh-TW" altLang="en-US" sz="2000" b="1" dirty="0">
                <a:solidFill>
                  <a:schemeClr val="accent1">
                    <a:lumMod val="50000"/>
                  </a:schemeClr>
                </a:solidFill>
              </a:rPr>
              <a:t>之稱，用以 展現大學生創新能力、團隊精神和在壓力下撰寫程式、分析和解決問題的能力。 此一盛事受到全球產學界的矚目，是世界各大學展現教育成果的最佳舞臺，各大學無不積極爭取本競賽之參賽權。</a:t>
            </a:r>
          </a:p>
        </p:txBody>
      </p:sp>
      <p:sp>
        <p:nvSpPr>
          <p:cNvPr id="11" name="投影片編號版面配置區 10">
            <a:extLst>
              <a:ext uri="{FF2B5EF4-FFF2-40B4-BE49-F238E27FC236}">
                <a16:creationId xmlns:a16="http://schemas.microsoft.com/office/drawing/2014/main" id="{122A69A8-1CA3-486A-A675-DB22FF0D4A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1FC6F8-0BCD-47E9-9C64-690771D9C143}" type="slidenum">
              <a:rPr lang="en-US" altLang="zh-TW" smtClean="0"/>
              <a:pPr rtl="0"/>
              <a:t>2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1842358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標題 26">
            <a:extLst>
              <a:ext uri="{FF2B5EF4-FFF2-40B4-BE49-F238E27FC236}">
                <a16:creationId xmlns:a16="http://schemas.microsoft.com/office/drawing/2014/main" id="{AC2324A2-9A57-4433-8C66-C17D1D2703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65684" y="365125"/>
            <a:ext cx="9188116" cy="1325563"/>
          </a:xfrm>
        </p:spPr>
        <p:txBody>
          <a:bodyPr rtlCol="0">
            <a:normAutofit/>
          </a:bodyPr>
          <a:lstStyle/>
          <a:p>
            <a:pPr algn="ctr" rtl="0"/>
            <a:r>
              <a:rPr lang="en-US" altLang="zh-TW" spc="0" dirty="0">
                <a:solidFill>
                  <a:srgbClr val="39939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ICPC</a:t>
            </a:r>
            <a:r>
              <a:rPr lang="en-US" altLang="zh-TW" b="1" spc="0" dirty="0">
                <a:solidFill>
                  <a:srgbClr val="399397"/>
                </a:solidFill>
                <a:latin typeface="微軟正黑體"/>
                <a:cs typeface="微軟正黑體"/>
              </a:rPr>
              <a:t>	</a:t>
            </a:r>
            <a:r>
              <a:rPr lang="zh-TW" altLang="en-US" b="1" spc="0" dirty="0">
                <a:solidFill>
                  <a:srgbClr val="399397"/>
                </a:solidFill>
                <a:latin typeface="微軟正黑體"/>
                <a:cs typeface="微軟正黑體"/>
              </a:rPr>
              <a:t>競賽組織</a:t>
            </a:r>
            <a:endParaRPr lang="zh-TW" altLang="en-US" sz="6600" b="0" spc="0" dirty="0">
              <a:solidFill>
                <a:srgbClr val="39939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9" name="文字版面配置區 58">
            <a:extLst>
              <a:ext uri="{FF2B5EF4-FFF2-40B4-BE49-F238E27FC236}">
                <a16:creationId xmlns:a16="http://schemas.microsoft.com/office/drawing/2014/main" id="{FDAF9C5E-FFD5-49FC-9788-18CE8F0958C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199" y="2302041"/>
            <a:ext cx="9915526" cy="3874921"/>
          </a:xfrm>
        </p:spPr>
        <p:txBody>
          <a:bodyPr rtlCol="0">
            <a:noAutofit/>
          </a:bodyPr>
          <a:lstStyle/>
          <a:p>
            <a:pPr marL="0" indent="0">
              <a:lnSpc>
                <a:spcPct val="150000"/>
              </a:lnSpc>
              <a:spcBef>
                <a:spcPts val="100"/>
              </a:spcBef>
              <a:buNone/>
            </a:pPr>
            <a:r>
              <a:rPr lang="en-US" altLang="zh-TW" sz="2400" b="1" spc="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ICPC Headquarter</a:t>
            </a:r>
            <a:r>
              <a:rPr lang="zh-TW" altLang="en-US" sz="2400" b="1" spc="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：總部，負責舉辦世界決賽</a:t>
            </a:r>
            <a:r>
              <a:rPr lang="en-US" altLang="zh-TW" sz="2400" b="1" spc="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(World Finals)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altLang="zh-TW" sz="2400" b="1" spc="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ICPC Region</a:t>
            </a:r>
            <a:r>
              <a:rPr lang="zh-TW" altLang="en-US" sz="2400" b="1" spc="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：</a:t>
            </a:r>
            <a:endParaRPr lang="en-US" altLang="zh-TW" sz="2400" b="1" spc="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1595" marR="3989070" indent="0">
              <a:lnSpc>
                <a:spcPct val="150000"/>
              </a:lnSpc>
              <a:spcBef>
                <a:spcPts val="580"/>
              </a:spcBef>
              <a:buNone/>
            </a:pPr>
            <a:r>
              <a:rPr lang="en-US" altLang="zh-TW" sz="2400" b="1" spc="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North America</a:t>
            </a:r>
            <a:r>
              <a:rPr lang="zh-TW" altLang="en-US" sz="2400" b="1" spc="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、</a:t>
            </a:r>
            <a:r>
              <a:rPr lang="en-US" altLang="zh-TW" sz="2400" b="1" spc="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Latin America</a:t>
            </a:r>
            <a:r>
              <a:rPr lang="zh-TW" altLang="en-US" sz="2400" b="1" spc="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、 </a:t>
            </a:r>
            <a:r>
              <a:rPr lang="en-US" altLang="zh-TW" sz="2400" b="1" spc="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</a:t>
            </a:r>
            <a:r>
              <a:rPr lang="zh-TW" altLang="en-US" sz="2400" b="1" spc="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、</a:t>
            </a:r>
            <a:r>
              <a:rPr lang="en-US" altLang="zh-TW" sz="2400" b="1" spc="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Eurasia</a:t>
            </a:r>
            <a:r>
              <a:rPr lang="zh-TW" altLang="en-US" sz="2400" b="1" spc="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、</a:t>
            </a:r>
            <a:r>
              <a:rPr lang="en-US" altLang="zh-TW" sz="2400" b="1" spc="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Africa</a:t>
            </a:r>
            <a:r>
              <a:rPr lang="zh-TW" altLang="en-US" sz="2400" b="1" spc="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、</a:t>
            </a:r>
            <a:endParaRPr lang="en-US" altLang="zh-TW" sz="2400" b="1" spc="0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1595" marR="3989070" indent="0">
              <a:lnSpc>
                <a:spcPct val="150000"/>
              </a:lnSpc>
              <a:spcBef>
                <a:spcPts val="580"/>
              </a:spcBef>
              <a:buNone/>
            </a:pPr>
            <a:r>
              <a:rPr lang="en-US" altLang="zh-TW" sz="2400" b="1" spc="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East Asia</a:t>
            </a:r>
            <a:r>
              <a:rPr lang="zh-TW" altLang="en-US" sz="2400" b="1" spc="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、  </a:t>
            </a:r>
            <a:r>
              <a:rPr lang="en-US" altLang="zh-TW" sz="2400" b="1" spc="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West Asia</a:t>
            </a:r>
            <a:r>
              <a:rPr lang="zh-TW" altLang="en-US" sz="2400" b="1" spc="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、</a:t>
            </a:r>
            <a:r>
              <a:rPr lang="en-US" altLang="zh-TW" sz="2400" b="1" spc="0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Asia Pacific</a:t>
            </a:r>
          </a:p>
        </p:txBody>
      </p:sp>
      <p:sp>
        <p:nvSpPr>
          <p:cNvPr id="11" name="投影片編號版面配置區 10">
            <a:extLst>
              <a:ext uri="{FF2B5EF4-FFF2-40B4-BE49-F238E27FC236}">
                <a16:creationId xmlns:a16="http://schemas.microsoft.com/office/drawing/2014/main" id="{122A69A8-1CA3-486A-A675-DB22FF0D4A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1FC6F8-0BCD-47E9-9C64-690771D9C143}" type="slidenum">
              <a:rPr lang="en-US" altLang="zh-TW" smtClean="0"/>
              <a:pPr rtl="0"/>
              <a:t>3</a:t>
            </a:fld>
            <a:endParaRPr lang="zh-TW" altLang="en-US" dirty="0"/>
          </a:p>
        </p:txBody>
      </p:sp>
      <p:pic>
        <p:nvPicPr>
          <p:cNvPr id="5" name="object 14">
            <a:extLst>
              <a:ext uri="{FF2B5EF4-FFF2-40B4-BE49-F238E27FC236}">
                <a16:creationId xmlns:a16="http://schemas.microsoft.com/office/drawing/2014/main" id="{108232A1-5332-4366-968A-2AD710905FCF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560810" y="3238500"/>
            <a:ext cx="4989263" cy="2219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33323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標題 26">
            <a:extLst>
              <a:ext uri="{FF2B5EF4-FFF2-40B4-BE49-F238E27FC236}">
                <a16:creationId xmlns:a16="http://schemas.microsoft.com/office/drawing/2014/main" id="{AC2324A2-9A57-4433-8C66-C17D1D2703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13811" y="653568"/>
            <a:ext cx="9244262" cy="746711"/>
          </a:xfrm>
        </p:spPr>
        <p:txBody>
          <a:bodyPr rtlCol="0">
            <a:noAutofit/>
          </a:bodyPr>
          <a:lstStyle/>
          <a:p>
            <a:pPr algn="ctr" rtl="0"/>
            <a:r>
              <a:rPr lang="en-US" altLang="zh-TW" b="1" spc="0" dirty="0">
                <a:solidFill>
                  <a:srgbClr val="39939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ICPC Asia Pacific Contests</a:t>
            </a:r>
            <a:endParaRPr lang="zh-TW" altLang="en-US" b="0" spc="0" dirty="0">
              <a:solidFill>
                <a:srgbClr val="39939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9" name="文字版面配置區 58">
            <a:extLst>
              <a:ext uri="{FF2B5EF4-FFF2-40B4-BE49-F238E27FC236}">
                <a16:creationId xmlns:a16="http://schemas.microsoft.com/office/drawing/2014/main" id="{FDAF9C5E-FFD5-49FC-9788-18CE8F0958C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25905" y="2370137"/>
            <a:ext cx="5522495" cy="4351338"/>
          </a:xfrm>
        </p:spPr>
        <p:txBody>
          <a:bodyPr rtlCol="0"/>
          <a:lstStyle/>
          <a:p>
            <a:pPr marL="0" indent="0">
              <a:lnSpc>
                <a:spcPct val="150000"/>
              </a:lnSpc>
              <a:spcBef>
                <a:spcPts val="100"/>
              </a:spcBef>
              <a:buNone/>
            </a:pPr>
            <a:r>
              <a:rPr lang="zh-TW" altLang="en-US" sz="2400" b="1" spc="-150" dirty="0">
                <a:solidFill>
                  <a:schemeClr val="tx2">
                    <a:lumMod val="75000"/>
                  </a:schemeClr>
                </a:solidFill>
                <a:latin typeface="诶軟"/>
                <a:cs typeface="Arial" panose="020B0604020202020204" pitchFamily="34" charset="0"/>
              </a:rPr>
              <a:t>每年亞洲太平洋區約有八個賽站</a:t>
            </a:r>
          </a:p>
          <a:p>
            <a:pPr marL="0" indent="0">
              <a:lnSpc>
                <a:spcPct val="200000"/>
              </a:lnSpc>
              <a:spcBef>
                <a:spcPts val="100"/>
              </a:spcBef>
              <a:buNone/>
            </a:pPr>
            <a:r>
              <a:rPr lang="zh-TW" altLang="en-US" sz="2400" b="1" spc="-150" dirty="0">
                <a:solidFill>
                  <a:schemeClr val="accent2">
                    <a:lumMod val="75000"/>
                  </a:schemeClr>
                </a:solidFill>
                <a:latin typeface="诶軟"/>
                <a:cs typeface="Arial" panose="020B0604020202020204" pitchFamily="34" charset="0"/>
              </a:rPr>
              <a:t>每年固定：</a:t>
            </a:r>
            <a:endParaRPr lang="en-US" altLang="zh-TW" sz="2400" b="1" spc="-150" dirty="0">
              <a:solidFill>
                <a:schemeClr val="accent2">
                  <a:lumMod val="75000"/>
                </a:schemeClr>
              </a:solidFill>
              <a:latin typeface="诶軟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100"/>
              </a:spcBef>
              <a:buNone/>
            </a:pPr>
            <a:r>
              <a:rPr lang="zh-TW" altLang="en-US" sz="2400" b="1" spc="-150" dirty="0">
                <a:solidFill>
                  <a:srgbClr val="00B0F0"/>
                </a:solidFill>
                <a:latin typeface="诶軟"/>
                <a:cs typeface="Arial" panose="020B0604020202020204" pitchFamily="34" charset="0"/>
              </a:rPr>
              <a:t>台灣</a:t>
            </a:r>
            <a:r>
              <a:rPr lang="zh-TW" altLang="en-US" sz="2400" b="1" spc="-150" dirty="0">
                <a:solidFill>
                  <a:schemeClr val="tx2">
                    <a:lumMod val="75000"/>
                  </a:schemeClr>
                </a:solidFill>
                <a:latin typeface="诶軟"/>
                <a:cs typeface="Arial" panose="020B0604020202020204" pitchFamily="34" charset="0"/>
              </a:rPr>
              <a:t>、日本、韓國、印尼、越南、泰國 </a:t>
            </a:r>
            <a:endParaRPr lang="en-US" altLang="zh-TW" sz="2400" b="1" spc="-150" dirty="0">
              <a:solidFill>
                <a:schemeClr val="tx2">
                  <a:lumMod val="75000"/>
                </a:schemeClr>
              </a:solidFill>
              <a:latin typeface="诶軟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100"/>
              </a:spcBef>
              <a:buNone/>
            </a:pPr>
            <a:br>
              <a:rPr lang="en-US" altLang="zh-TW" sz="2400" b="1" spc="-150" dirty="0">
                <a:solidFill>
                  <a:schemeClr val="tx2">
                    <a:lumMod val="75000"/>
                  </a:schemeClr>
                </a:solidFill>
                <a:latin typeface="诶軟"/>
                <a:cs typeface="Arial" panose="020B0604020202020204" pitchFamily="34" charset="0"/>
              </a:rPr>
            </a:br>
            <a:r>
              <a:rPr lang="zh-TW" altLang="en-US" sz="2400" b="1" spc="-150" dirty="0">
                <a:solidFill>
                  <a:schemeClr val="accent2">
                    <a:lumMod val="75000"/>
                  </a:schemeClr>
                </a:solidFill>
                <a:latin typeface="诶軟"/>
                <a:cs typeface="Arial" panose="020B0604020202020204" pitchFamily="34" charset="0"/>
              </a:rPr>
              <a:t>輪替：</a:t>
            </a:r>
            <a:endParaRPr lang="en-US" altLang="zh-TW" sz="2400" b="1" spc="-150" dirty="0">
              <a:solidFill>
                <a:schemeClr val="accent2">
                  <a:lumMod val="75000"/>
                </a:schemeClr>
              </a:solidFill>
              <a:latin typeface="诶軟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spcBef>
                <a:spcPts val="100"/>
              </a:spcBef>
              <a:buNone/>
            </a:pPr>
            <a:r>
              <a:rPr lang="zh-TW" altLang="en-US" sz="2400" b="1" spc="-150" dirty="0">
                <a:solidFill>
                  <a:schemeClr val="tx2">
                    <a:lumMod val="75000"/>
                  </a:schemeClr>
                </a:solidFill>
                <a:latin typeface="诶軟"/>
                <a:cs typeface="Arial" panose="020B0604020202020204" pitchFamily="34" charset="0"/>
              </a:rPr>
              <a:t>菲律賓、馬來西亞、新加坡、緬甸</a:t>
            </a:r>
          </a:p>
        </p:txBody>
      </p:sp>
      <p:sp>
        <p:nvSpPr>
          <p:cNvPr id="11" name="投影片編號版面配置區 10">
            <a:extLst>
              <a:ext uri="{FF2B5EF4-FFF2-40B4-BE49-F238E27FC236}">
                <a16:creationId xmlns:a16="http://schemas.microsoft.com/office/drawing/2014/main" id="{122A69A8-1CA3-486A-A675-DB22FF0D4A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1FC6F8-0BCD-47E9-9C64-690771D9C143}" type="slidenum">
              <a:rPr lang="en-US" altLang="zh-TW" smtClean="0"/>
              <a:pPr rtl="0"/>
              <a:t>4</a:t>
            </a:fld>
            <a:endParaRPr lang="zh-TW" altLang="en-US" dirty="0"/>
          </a:p>
        </p:txBody>
      </p:sp>
      <p:pic>
        <p:nvPicPr>
          <p:cNvPr id="5" name="object 14">
            <a:extLst>
              <a:ext uri="{FF2B5EF4-FFF2-40B4-BE49-F238E27FC236}">
                <a16:creationId xmlns:a16="http://schemas.microsoft.com/office/drawing/2014/main" id="{108232A1-5332-4366-968A-2AD710905FCF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360695" y="2839244"/>
            <a:ext cx="5223692" cy="2324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6383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矩形 35">
            <a:extLst>
              <a:ext uri="{FF2B5EF4-FFF2-40B4-BE49-F238E27FC236}">
                <a16:creationId xmlns:a16="http://schemas.microsoft.com/office/drawing/2014/main" id="{D2868A3A-8247-4EB8-AB74-D04341452DC5}"/>
              </a:ext>
            </a:extLst>
          </p:cNvPr>
          <p:cNvSpPr/>
          <p:nvPr/>
        </p:nvSpPr>
        <p:spPr>
          <a:xfrm>
            <a:off x="2742668" y="2863850"/>
            <a:ext cx="1787933" cy="1708801"/>
          </a:xfrm>
          <a:prstGeom prst="rect">
            <a:avLst/>
          </a:prstGeom>
          <a:solidFill>
            <a:schemeClr val="accent2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9" name="矩形 38">
            <a:extLst>
              <a:ext uri="{FF2B5EF4-FFF2-40B4-BE49-F238E27FC236}">
                <a16:creationId xmlns:a16="http://schemas.microsoft.com/office/drawing/2014/main" id="{AE0D7A98-4FD0-47C8-8024-8FB9C3CD27A6}"/>
              </a:ext>
            </a:extLst>
          </p:cNvPr>
          <p:cNvSpPr/>
          <p:nvPr/>
        </p:nvSpPr>
        <p:spPr>
          <a:xfrm>
            <a:off x="7717974" y="2863850"/>
            <a:ext cx="1787933" cy="1708801"/>
          </a:xfrm>
          <a:prstGeom prst="rect">
            <a:avLst/>
          </a:prstGeom>
          <a:solidFill>
            <a:schemeClr val="accent2"/>
          </a:solidFill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id="{126C4E84-F8E9-4225-B514-9D8DF240B6F1}"/>
              </a:ext>
            </a:extLst>
          </p:cNvPr>
          <p:cNvSpPr/>
          <p:nvPr/>
        </p:nvSpPr>
        <p:spPr>
          <a:xfrm>
            <a:off x="530302" y="2863850"/>
            <a:ext cx="2020214" cy="1708801"/>
          </a:xfrm>
          <a:prstGeom prst="rect">
            <a:avLst/>
          </a:prstGeom>
          <a:solidFill>
            <a:srgbClr val="4C83C3"/>
          </a:solidFill>
          <a:ln w="28575">
            <a:solidFill>
              <a:srgbClr val="4C83C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8" name="矩形 37">
            <a:extLst>
              <a:ext uri="{FF2B5EF4-FFF2-40B4-BE49-F238E27FC236}">
                <a16:creationId xmlns:a16="http://schemas.microsoft.com/office/drawing/2014/main" id="{33B52297-74E8-4F37-AB10-F0A504F1CE5A}"/>
              </a:ext>
            </a:extLst>
          </p:cNvPr>
          <p:cNvSpPr/>
          <p:nvPr/>
        </p:nvSpPr>
        <p:spPr>
          <a:xfrm>
            <a:off x="4722753" y="2863850"/>
            <a:ext cx="2803069" cy="1708801"/>
          </a:xfrm>
          <a:prstGeom prst="rect">
            <a:avLst/>
          </a:prstGeom>
          <a:solidFill>
            <a:srgbClr val="4C83C3"/>
          </a:solidFill>
          <a:ln w="28575">
            <a:solidFill>
              <a:srgbClr val="4C83C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0" name="矩形 39">
            <a:extLst>
              <a:ext uri="{FF2B5EF4-FFF2-40B4-BE49-F238E27FC236}">
                <a16:creationId xmlns:a16="http://schemas.microsoft.com/office/drawing/2014/main" id="{51171411-9CFD-42F9-822B-0F2F751F7405}"/>
              </a:ext>
            </a:extLst>
          </p:cNvPr>
          <p:cNvSpPr/>
          <p:nvPr/>
        </p:nvSpPr>
        <p:spPr>
          <a:xfrm>
            <a:off x="9698058" y="2863850"/>
            <a:ext cx="1787933" cy="1708801"/>
          </a:xfrm>
          <a:prstGeom prst="rect">
            <a:avLst/>
          </a:prstGeom>
          <a:solidFill>
            <a:srgbClr val="4C83C3"/>
          </a:solidFill>
          <a:ln w="28575">
            <a:solidFill>
              <a:srgbClr val="4C83C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7" name="標題 16">
            <a:extLst>
              <a:ext uri="{FF2B5EF4-FFF2-40B4-BE49-F238E27FC236}">
                <a16:creationId xmlns:a16="http://schemas.microsoft.com/office/drawing/2014/main" id="{61138F4C-B6D4-40CE-B621-7485255CFD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近三年舉辦賽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事  </a:t>
            </a:r>
            <a:r>
              <a:rPr lang="zh-TW" altLang="en-US" spc="-5" dirty="0">
                <a:latin typeface="微軟正黑體" panose="020B0604030504040204" pitchFamily="34" charset="-120"/>
                <a:ea typeface="微軟正黑體" panose="020B0604030504040204" pitchFamily="34" charset="-120"/>
                <a:cs typeface="微軟正黑體"/>
              </a:rPr>
              <a:t>補助單位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8FF1F9EE-3DE4-43BE-9E95-0442C7309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1FC6F8-0BCD-47E9-9C64-690771D9C143}" type="slidenum">
              <a:rPr lang="en-US" altLang="zh-TW" smtClean="0"/>
              <a:pPr>
                <a:defRPr/>
              </a:pPr>
              <a:t>5</a:t>
            </a:fld>
            <a:endParaRPr lang="zh-TW" altLang="en-US" dirty="0"/>
          </a:p>
        </p:txBody>
      </p:sp>
      <p:sp>
        <p:nvSpPr>
          <p:cNvPr id="22" name="文字版面配置區 21">
            <a:extLst>
              <a:ext uri="{FF2B5EF4-FFF2-40B4-BE49-F238E27FC236}">
                <a16:creationId xmlns:a16="http://schemas.microsoft.com/office/drawing/2014/main" id="{C0AE07B9-A81A-476C-9E85-A990B468A209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602651" y="3431716"/>
            <a:ext cx="1947863" cy="7112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zh-TW" altLang="en-US" sz="1800" spc="0" dirty="0">
                <a:solidFill>
                  <a:schemeClr val="bg1"/>
                </a:solidFill>
                <a:latin typeface="Arial Unicode MS"/>
                <a:cs typeface="Arial Unicode MS"/>
              </a:rPr>
              <a:t>教育部</a:t>
            </a:r>
            <a:endParaRPr lang="en-US" altLang="zh-TW" sz="1800" spc="0" dirty="0">
              <a:solidFill>
                <a:schemeClr val="bg1"/>
              </a:solidFill>
              <a:latin typeface="Arial Unicode MS"/>
              <a:cs typeface="Arial Unicode MS"/>
            </a:endParaRPr>
          </a:p>
          <a:p>
            <a:pPr marL="0" indent="0" algn="ctr">
              <a:buNone/>
            </a:pPr>
            <a:r>
              <a:rPr lang="en-US" altLang="zh-TW" sz="1800" spc="0" dirty="0">
                <a:solidFill>
                  <a:schemeClr val="bg1"/>
                </a:solidFill>
                <a:latin typeface="Arial Unicode MS"/>
                <a:cs typeface="Arial Unicode MS"/>
              </a:rPr>
              <a:t>(</a:t>
            </a:r>
            <a:r>
              <a:rPr lang="zh-TW" altLang="en-US" sz="1800" spc="0" dirty="0">
                <a:solidFill>
                  <a:schemeClr val="bg1"/>
                </a:solidFill>
                <a:latin typeface="Arial Unicode MS"/>
                <a:cs typeface="Arial Unicode MS"/>
              </a:rPr>
              <a:t>每年固定</a:t>
            </a:r>
            <a:r>
              <a:rPr lang="en-US" altLang="zh-TW" sz="1800" spc="0" dirty="0">
                <a:solidFill>
                  <a:schemeClr val="bg1"/>
                </a:solidFill>
                <a:latin typeface="Arial Unicode MS"/>
                <a:cs typeface="Arial Unicode MS"/>
              </a:rPr>
              <a:t>90</a:t>
            </a:r>
            <a:r>
              <a:rPr lang="zh-TW" altLang="en-US" sz="1800" spc="0" dirty="0">
                <a:solidFill>
                  <a:schemeClr val="bg1"/>
                </a:solidFill>
                <a:latin typeface="Arial Unicode MS"/>
                <a:cs typeface="Arial Unicode MS"/>
              </a:rPr>
              <a:t>萬</a:t>
            </a:r>
            <a:r>
              <a:rPr lang="en-US" altLang="zh-TW" sz="1800" spc="0" dirty="0">
                <a:solidFill>
                  <a:schemeClr val="bg1"/>
                </a:solidFill>
                <a:latin typeface="Arial Unicode MS"/>
                <a:cs typeface="Arial Unicode MS"/>
              </a:rPr>
              <a:t>)</a:t>
            </a:r>
            <a:endParaRPr lang="zh-TW" altLang="en-US" sz="1800" spc="0" dirty="0">
              <a:solidFill>
                <a:schemeClr val="bg1"/>
              </a:solidFill>
              <a:latin typeface="Arial Unicode MS"/>
              <a:cs typeface="Arial Unicode MS"/>
            </a:endParaRPr>
          </a:p>
          <a:p>
            <a:pPr marL="0" indent="0" algn="ctr">
              <a:buNone/>
            </a:pPr>
            <a:endParaRPr lang="zh-TW" altLang="en-US" sz="1800" spc="0" dirty="0">
              <a:solidFill>
                <a:schemeClr val="bg1"/>
              </a:solidFill>
            </a:endParaRPr>
          </a:p>
        </p:txBody>
      </p:sp>
      <p:sp>
        <p:nvSpPr>
          <p:cNvPr id="24" name="文字版面配置區 23">
            <a:extLst>
              <a:ext uri="{FF2B5EF4-FFF2-40B4-BE49-F238E27FC236}">
                <a16:creationId xmlns:a16="http://schemas.microsoft.com/office/drawing/2014/main" id="{443E1765-ED2B-49A0-A468-3FB978068B6E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4737837" y="3112168"/>
            <a:ext cx="2838450" cy="146048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zh-TW" altLang="en-US" sz="1800" b="1" cap="all" dirty="0">
                <a:solidFill>
                  <a:schemeClr val="bg1"/>
                </a:solidFill>
                <a:latin typeface="Arial Unicode MS"/>
                <a:ea typeface="Microsoft JhengHei UI" panose="020B0604030504040204" pitchFamily="34" charset="-120"/>
              </a:rPr>
              <a:t>臺北市政府</a:t>
            </a:r>
            <a:r>
              <a:rPr lang="en-US" altLang="zh-TW" sz="1800" b="1" cap="all" dirty="0">
                <a:solidFill>
                  <a:schemeClr val="bg1"/>
                </a:solidFill>
                <a:latin typeface="Arial Unicode MS"/>
                <a:ea typeface="Microsoft JhengHei UI" panose="020B0604030504040204" pitchFamily="34" charset="-120"/>
              </a:rPr>
              <a:t>(110)</a:t>
            </a:r>
          </a:p>
          <a:p>
            <a:pPr marL="0" indent="0" algn="ctr">
              <a:buNone/>
            </a:pPr>
            <a:r>
              <a:rPr lang="zh-TW" altLang="en-US" sz="1800" b="1" cap="all" dirty="0">
                <a:solidFill>
                  <a:schemeClr val="bg1"/>
                </a:solidFill>
                <a:latin typeface="Arial Unicode MS"/>
                <a:ea typeface="Microsoft JhengHei UI" panose="020B0604030504040204" pitchFamily="34" charset="-120"/>
              </a:rPr>
              <a:t>桃園市政府</a:t>
            </a:r>
            <a:r>
              <a:rPr lang="en-US" altLang="zh-TW" sz="1800" b="1" cap="all" dirty="0">
                <a:solidFill>
                  <a:schemeClr val="bg1"/>
                </a:solidFill>
                <a:latin typeface="Arial Unicode MS"/>
                <a:ea typeface="Microsoft JhengHei UI" panose="020B0604030504040204" pitchFamily="34" charset="-120"/>
              </a:rPr>
              <a:t>(111)</a:t>
            </a:r>
          </a:p>
          <a:p>
            <a:pPr marL="0" indent="0" algn="ctr">
              <a:buNone/>
            </a:pPr>
            <a:r>
              <a:rPr lang="zh-TW" altLang="en-US" sz="1800" b="1" cap="all" dirty="0">
                <a:solidFill>
                  <a:schemeClr val="bg1"/>
                </a:solidFill>
                <a:latin typeface="Arial Unicode MS"/>
                <a:ea typeface="Microsoft JhengHei UI" panose="020B0604030504040204" pitchFamily="34" charset="-120"/>
              </a:rPr>
              <a:t>臺中市政府經發局</a:t>
            </a:r>
            <a:r>
              <a:rPr lang="en-US" altLang="zh-TW" sz="1800" b="1" cap="all" dirty="0">
                <a:solidFill>
                  <a:schemeClr val="bg1"/>
                </a:solidFill>
                <a:latin typeface="Arial Unicode MS"/>
                <a:ea typeface="Microsoft JhengHei UI" panose="020B0604030504040204" pitchFamily="34" charset="-120"/>
              </a:rPr>
              <a:t>(113/114)</a:t>
            </a:r>
            <a:endParaRPr lang="zh-TW" altLang="en-US" sz="1800" b="1" cap="all" dirty="0">
              <a:solidFill>
                <a:schemeClr val="bg1"/>
              </a:solidFill>
              <a:latin typeface="Arial Unicode MS"/>
              <a:ea typeface="Microsoft JhengHei UI" panose="020B0604030504040204" pitchFamily="34" charset="-120"/>
            </a:endParaRPr>
          </a:p>
        </p:txBody>
      </p:sp>
      <p:sp>
        <p:nvSpPr>
          <p:cNvPr id="26" name="文字版面配置區 25">
            <a:extLst>
              <a:ext uri="{FF2B5EF4-FFF2-40B4-BE49-F238E27FC236}">
                <a16:creationId xmlns:a16="http://schemas.microsoft.com/office/drawing/2014/main" id="{D235AE04-6743-46C3-BFB4-C035D3775900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2987346" y="3431716"/>
            <a:ext cx="1298575" cy="7112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zh-TW" altLang="en-US" sz="1800" spc="0" dirty="0">
                <a:solidFill>
                  <a:schemeClr val="bg1"/>
                </a:solidFill>
                <a:latin typeface="Arial Unicode MS"/>
                <a:cs typeface="Arial Unicode MS"/>
              </a:rPr>
              <a:t>亞洲大學</a:t>
            </a:r>
            <a:endParaRPr lang="en-US" altLang="zh-TW" sz="1800" spc="0" dirty="0">
              <a:solidFill>
                <a:schemeClr val="bg1"/>
              </a:solidFill>
              <a:latin typeface="Arial Unicode MS"/>
              <a:cs typeface="Arial Unicode MS"/>
            </a:endParaRPr>
          </a:p>
          <a:p>
            <a:pPr marL="0" indent="0" algn="ctr">
              <a:buNone/>
            </a:pPr>
            <a:r>
              <a:rPr lang="en-US" altLang="zh-TW" sz="1800" spc="0" dirty="0">
                <a:solidFill>
                  <a:schemeClr val="bg1"/>
                </a:solidFill>
                <a:latin typeface="Arial Unicode MS"/>
                <a:cs typeface="Arial Unicode MS"/>
              </a:rPr>
              <a:t>(113/114)</a:t>
            </a:r>
            <a:endParaRPr lang="zh-TW" altLang="en-US" sz="1800" spc="0" dirty="0">
              <a:solidFill>
                <a:schemeClr val="bg1"/>
              </a:solidFill>
              <a:latin typeface="Arial Unicode MS"/>
              <a:cs typeface="Arial Unicode MS"/>
            </a:endParaRPr>
          </a:p>
          <a:p>
            <a:pPr marL="0" indent="0" algn="ctr">
              <a:buNone/>
            </a:pPr>
            <a:endParaRPr lang="zh-TW" altLang="en-US" sz="1800" spc="0" dirty="0">
              <a:solidFill>
                <a:schemeClr val="bg1"/>
              </a:solidFill>
            </a:endParaRPr>
          </a:p>
        </p:txBody>
      </p:sp>
      <p:sp>
        <p:nvSpPr>
          <p:cNvPr id="28" name="文字版面配置區 27">
            <a:extLst>
              <a:ext uri="{FF2B5EF4-FFF2-40B4-BE49-F238E27FC236}">
                <a16:creationId xmlns:a16="http://schemas.microsoft.com/office/drawing/2014/main" id="{33023714-0DE4-40E3-8E1B-5E9A842C342A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7733504" y="3431716"/>
            <a:ext cx="1782762" cy="67945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zh-TW" altLang="en-US" sz="1800" b="1" cap="all" dirty="0">
                <a:solidFill>
                  <a:schemeClr val="bg1"/>
                </a:solidFill>
                <a:latin typeface="Arial Unicode MS"/>
                <a:ea typeface="Microsoft JhengHei UI" panose="020B0604030504040204" pitchFamily="34" charset="-120"/>
              </a:rPr>
              <a:t>中國醫藥大學</a:t>
            </a:r>
            <a:r>
              <a:rPr lang="en-US" altLang="zh-TW" sz="1800" b="1" cap="all" dirty="0">
                <a:solidFill>
                  <a:schemeClr val="bg1"/>
                </a:solidFill>
                <a:latin typeface="Arial Unicode MS"/>
                <a:ea typeface="Microsoft JhengHei UI" panose="020B0604030504040204" pitchFamily="34" charset="-120"/>
              </a:rPr>
              <a:t>(113/114)</a:t>
            </a:r>
            <a:endParaRPr lang="zh-TW" altLang="en-US" sz="1800" b="1" cap="all" dirty="0">
              <a:solidFill>
                <a:schemeClr val="bg1"/>
              </a:solidFill>
              <a:latin typeface="Arial Unicode MS"/>
              <a:ea typeface="Microsoft JhengHei UI" panose="020B0604030504040204" pitchFamily="34" charset="-120"/>
            </a:endParaRPr>
          </a:p>
        </p:txBody>
      </p:sp>
      <p:sp>
        <p:nvSpPr>
          <p:cNvPr id="34" name="文字版面配置區 27">
            <a:extLst>
              <a:ext uri="{FF2B5EF4-FFF2-40B4-BE49-F238E27FC236}">
                <a16:creationId xmlns:a16="http://schemas.microsoft.com/office/drawing/2014/main" id="{9A59AB5A-95F4-4394-AA54-559444991EBE}"/>
              </a:ext>
            </a:extLst>
          </p:cNvPr>
          <p:cNvSpPr txBox="1">
            <a:spLocks/>
          </p:cNvSpPr>
          <p:nvPr/>
        </p:nvSpPr>
        <p:spPr>
          <a:xfrm>
            <a:off x="9708417" y="3431716"/>
            <a:ext cx="1777574" cy="680211"/>
          </a:xfrm>
          <a:prstGeom prst="rect">
            <a:avLst/>
          </a:prstGeom>
        </p:spPr>
        <p:txBody>
          <a:bodyPr rtlCol="0"/>
          <a:lstStyle>
            <a:lvl1pPr indent="0" algn="ctr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2000" b="1" cap="all" spc="0" baseline="0">
                <a:solidFill>
                  <a:schemeClr val="accent6"/>
                </a:solidFill>
                <a:latin typeface="Arial Unicode MS"/>
                <a:ea typeface="Microsoft JhengHei UI" panose="020B0604030504040204" pitchFamily="34" charset="-12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zh-TW" altLang="en-US" sz="1800" dirty="0">
                <a:solidFill>
                  <a:schemeClr val="bg1"/>
                </a:solidFill>
              </a:rPr>
              <a:t>贊助廠商</a:t>
            </a:r>
          </a:p>
        </p:txBody>
      </p:sp>
    </p:spTree>
    <p:extLst>
      <p:ext uri="{BB962C8B-B14F-4D97-AF65-F5344CB8AC3E}">
        <p14:creationId xmlns:p14="http://schemas.microsoft.com/office/powerpoint/2010/main" val="8216188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文字版面配置區 58">
            <a:extLst>
              <a:ext uri="{FF2B5EF4-FFF2-40B4-BE49-F238E27FC236}">
                <a16:creationId xmlns:a16="http://schemas.microsoft.com/office/drawing/2014/main" id="{FDAF9C5E-FFD5-49FC-9788-18CE8F0958C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014863" y="613167"/>
            <a:ext cx="7476476" cy="5925743"/>
          </a:xfrm>
        </p:spPr>
        <p:txBody>
          <a:bodyPr rtlCol="0">
            <a:noAutofit/>
          </a:bodyPr>
          <a:lstStyle/>
          <a:p>
            <a:pPr marL="0" indent="0">
              <a:lnSpc>
                <a:spcPct val="150000"/>
              </a:lnSpc>
              <a:spcBef>
                <a:spcPts val="340"/>
              </a:spcBef>
              <a:buNone/>
            </a:pPr>
            <a:r>
              <a:rPr lang="zh-TW" altLang="en-US" sz="1600" b="1" dirty="0">
                <a:solidFill>
                  <a:schemeClr val="accent6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榮譽主席 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張傳育特聘教授</a:t>
            </a: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/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雲林科技大學 校長</a:t>
            </a:r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  <a:cs typeface="Arial Unicode MS"/>
            </a:endParaRPr>
          </a:p>
          <a:p>
            <a:pPr marL="0" indent="0">
              <a:lnSpc>
                <a:spcPct val="150000"/>
              </a:lnSpc>
              <a:spcBef>
                <a:spcPts val="340"/>
              </a:spcBef>
              <a:buNone/>
            </a:pPr>
            <a:r>
              <a:rPr lang="zh-TW" altLang="en-US" sz="1600" b="1" dirty="0">
                <a:solidFill>
                  <a:schemeClr val="accent6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大會主席 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張慶龍特聘教授</a:t>
            </a: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/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雲林科技大學 圖資長</a:t>
            </a:r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  <a:cs typeface="Arial Unicode MS"/>
            </a:endParaRPr>
          </a:p>
          <a:p>
            <a:pPr marL="0" indent="0">
              <a:lnSpc>
                <a:spcPct val="150000"/>
              </a:lnSpc>
              <a:spcBef>
                <a:spcPts val="340"/>
              </a:spcBef>
              <a:buNone/>
            </a:pPr>
            <a:r>
              <a:rPr lang="zh-TW" altLang="en-US" sz="1600" b="1" dirty="0">
                <a:solidFill>
                  <a:schemeClr val="accent6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共同主席 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朱宗賢教授</a:t>
            </a: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/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雲林科技大學 資工系主任</a:t>
            </a:r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  <a:cs typeface="Arial Unicode MS"/>
            </a:endParaRPr>
          </a:p>
          <a:p>
            <a:pPr marL="0" marR="1353185" indent="0">
              <a:lnSpc>
                <a:spcPct val="150000"/>
              </a:lnSpc>
              <a:spcBef>
                <a:spcPts val="170"/>
              </a:spcBef>
              <a:buNone/>
            </a:pP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                 謝旻錚教授</a:t>
            </a: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/</a:t>
            </a:r>
            <a:r>
              <a:rPr lang="zh-TW" altLang="en-US" sz="1600" dirty="0">
                <a:cs typeface="Arial Unicode MS"/>
              </a:rPr>
              <a:t>陽明交通大學 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 </a:t>
            </a:r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  <a:cs typeface="Arial Unicode MS"/>
            </a:endParaRPr>
          </a:p>
          <a:p>
            <a:pPr marL="0" marR="1353185" indent="0">
              <a:lnSpc>
                <a:spcPct val="150000"/>
              </a:lnSpc>
              <a:spcBef>
                <a:spcPts val="170"/>
              </a:spcBef>
              <a:buNone/>
            </a:pPr>
            <a:r>
              <a:rPr lang="zh-TW" altLang="en-US" sz="1600" b="1" dirty="0">
                <a:solidFill>
                  <a:schemeClr val="accent6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指導委員 </a:t>
            </a:r>
            <a:r>
              <a:rPr lang="zh-TW" altLang="en-US" sz="1600" dirty="0"/>
              <a:t>黃世輝特聘教授</a:t>
            </a:r>
            <a:r>
              <a:rPr lang="en-US" altLang="zh-TW" sz="1600" dirty="0"/>
              <a:t>/</a:t>
            </a:r>
            <a:r>
              <a:rPr lang="zh-TW" altLang="en-US" sz="1600" dirty="0"/>
              <a:t>雲林科技大學 副校長</a:t>
            </a:r>
            <a:endParaRPr lang="en-US" altLang="zh-TW" sz="1600" dirty="0"/>
          </a:p>
          <a:p>
            <a:pPr marL="0" marR="1353185" indent="0">
              <a:lnSpc>
                <a:spcPct val="150000"/>
              </a:lnSpc>
              <a:spcBef>
                <a:spcPts val="170"/>
              </a:spcBef>
              <a:buNone/>
            </a:pPr>
            <a:r>
              <a:rPr lang="zh-TW" altLang="en-US" sz="1600" dirty="0">
                <a:solidFill>
                  <a:schemeClr val="accent6"/>
                </a:solidFill>
                <a:cs typeface="Arial Unicode MS"/>
              </a:rPr>
              <a:t>                 </a:t>
            </a:r>
            <a:r>
              <a:rPr lang="zh-TW" altLang="en-US" sz="1600" dirty="0">
                <a:cs typeface="Arial Unicode MS"/>
              </a:rPr>
              <a:t>林建州教授</a:t>
            </a:r>
            <a:r>
              <a:rPr lang="en-US" altLang="zh-TW" sz="1600" dirty="0">
                <a:cs typeface="Arial Unicode MS"/>
              </a:rPr>
              <a:t>/</a:t>
            </a:r>
            <a:r>
              <a:rPr lang="zh-TW" altLang="en-US" sz="1600" dirty="0">
                <a:cs typeface="Arial Unicode MS"/>
              </a:rPr>
              <a:t>雲林科技大學 主任秘書</a:t>
            </a:r>
            <a:endParaRPr lang="en-US" altLang="zh-TW" sz="1600" dirty="0">
              <a:cs typeface="Arial Unicode MS"/>
            </a:endParaRPr>
          </a:p>
          <a:p>
            <a:pPr marL="0" marR="1353185" indent="0">
              <a:lnSpc>
                <a:spcPct val="150000"/>
              </a:lnSpc>
              <a:spcBef>
                <a:spcPts val="170"/>
              </a:spcBef>
              <a:buNone/>
            </a:pP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                 彭勝龍教授</a:t>
            </a: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/</a:t>
            </a:r>
            <a:r>
              <a:rPr lang="zh-TW" altLang="en-US" sz="1600" dirty="0">
                <a:cs typeface="Arial Unicode MS"/>
              </a:rPr>
              <a:t>臺北商業大學 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院長</a:t>
            </a:r>
            <a:r>
              <a:rPr lang="zh-TW" altLang="en-US" sz="1600" dirty="0">
                <a:cs typeface="Arial Unicode MS"/>
              </a:rPr>
              <a:t>         </a:t>
            </a:r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  <a:cs typeface="Arial Unicode MS"/>
            </a:endParaRPr>
          </a:p>
          <a:p>
            <a:pPr marL="0" marR="1353185" indent="0">
              <a:lnSpc>
                <a:spcPct val="150000"/>
              </a:lnSpc>
              <a:spcBef>
                <a:spcPts val="170"/>
              </a:spcBef>
              <a:buNone/>
            </a:pPr>
            <a:r>
              <a:rPr lang="zh-TW" altLang="en-US" sz="1600" b="1" dirty="0">
                <a:solidFill>
                  <a:schemeClr val="accent6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專案經理 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洪綾珠教授</a:t>
            </a: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/</a:t>
            </a:r>
            <a:r>
              <a:rPr lang="zh-TW" altLang="en-US" sz="1600" dirty="0">
                <a:cs typeface="Arial Unicode MS"/>
              </a:rPr>
              <a:t>臺北商業大學 系主任</a:t>
            </a:r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  <a:cs typeface="Arial Unicode MS"/>
            </a:endParaRPr>
          </a:p>
          <a:p>
            <a:pPr marL="0" marR="1353185" indent="0">
              <a:lnSpc>
                <a:spcPct val="150000"/>
              </a:lnSpc>
              <a:spcBef>
                <a:spcPts val="170"/>
              </a:spcBef>
              <a:buNone/>
            </a:pPr>
            <a:r>
              <a:rPr lang="zh-TW" altLang="en-US" sz="1600" b="1" dirty="0">
                <a:solidFill>
                  <a:schemeClr val="accent6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裁判長</a:t>
            </a:r>
            <a:r>
              <a:rPr lang="zh-TW" altLang="en-US" sz="1600" dirty="0">
                <a:solidFill>
                  <a:srgbClr val="0097B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 </a:t>
            </a: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Peter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 </a:t>
            </a:r>
            <a:r>
              <a:rPr lang="en-US" altLang="zh-TW" sz="1600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Rossmanith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 </a:t>
            </a: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(RWTH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 </a:t>
            </a: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Aachen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 </a:t>
            </a: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University,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 </a:t>
            </a: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Germany)</a:t>
            </a:r>
          </a:p>
          <a:p>
            <a:pPr marL="0" marR="1353185" indent="0">
              <a:lnSpc>
                <a:spcPct val="150000"/>
              </a:lnSpc>
              <a:spcBef>
                <a:spcPts val="170"/>
              </a:spcBef>
              <a:buNone/>
            </a:pPr>
            <a:r>
              <a:rPr lang="zh-TW" altLang="en-US" sz="1600" b="1" dirty="0">
                <a:solidFill>
                  <a:schemeClr val="accent6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產學長 </a:t>
            </a:r>
            <a:r>
              <a:rPr lang="zh-TW" altLang="en-US" sz="1600" dirty="0">
                <a:cs typeface="Arial Unicode MS"/>
              </a:rPr>
              <a:t>蘇維杉教授</a:t>
            </a:r>
            <a:r>
              <a:rPr lang="en-US" altLang="zh-TW" sz="1600" dirty="0">
                <a:cs typeface="Arial Unicode MS"/>
              </a:rPr>
              <a:t>/</a:t>
            </a:r>
            <a:r>
              <a:rPr lang="zh-TW" altLang="en-US" sz="1600" dirty="0">
                <a:cs typeface="Arial Unicode MS"/>
              </a:rPr>
              <a:t>雲林科技大學 體育室主任</a:t>
            </a:r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  <a:cs typeface="Arial Unicode MS"/>
            </a:endParaRPr>
          </a:p>
          <a:p>
            <a:pPr marL="0" marR="1353185" indent="0">
              <a:lnSpc>
                <a:spcPct val="150000"/>
              </a:lnSpc>
              <a:spcBef>
                <a:spcPts val="170"/>
              </a:spcBef>
              <a:buNone/>
            </a:pPr>
            <a:r>
              <a:rPr lang="zh-TW" altLang="en-US" sz="1600" b="1" dirty="0">
                <a:solidFill>
                  <a:schemeClr val="accent6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行政長 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惠龍</a:t>
            </a: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/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雲林科技大學 </a:t>
            </a:r>
            <a:r>
              <a:rPr lang="zh-TW" altLang="en-US" sz="1600" dirty="0">
                <a:cs typeface="Arial Unicode MS"/>
              </a:rPr>
              <a:t>總務長</a:t>
            </a:r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  <a:cs typeface="Arial Unicode MS"/>
            </a:endParaRPr>
          </a:p>
          <a:p>
            <a:pPr marL="0" marR="1353185" indent="0">
              <a:lnSpc>
                <a:spcPct val="150000"/>
              </a:lnSpc>
              <a:spcBef>
                <a:spcPts val="170"/>
              </a:spcBef>
              <a:buNone/>
            </a:pPr>
            <a:r>
              <a:rPr lang="zh-TW" altLang="en-US" sz="1600" b="1" dirty="0">
                <a:solidFill>
                  <a:schemeClr val="accent6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場控組經理</a:t>
            </a:r>
            <a:r>
              <a:rPr lang="zh-TW" altLang="en-US" sz="1600" b="1" dirty="0">
                <a:solidFill>
                  <a:srgbClr val="0097B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 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林蘭東教授</a:t>
            </a: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/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雲林科技大學 學務長</a:t>
            </a:r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  <a:cs typeface="Arial Unicode MS"/>
            </a:endParaRPr>
          </a:p>
          <a:p>
            <a:pPr marL="0" marR="1353185" indent="0">
              <a:lnSpc>
                <a:spcPct val="150000"/>
              </a:lnSpc>
              <a:spcBef>
                <a:spcPts val="170"/>
              </a:spcBef>
              <a:buNone/>
            </a:pPr>
            <a:r>
              <a:rPr lang="zh-TW" altLang="en-US" sz="1600" b="1" dirty="0">
                <a:solidFill>
                  <a:schemeClr val="accent6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媒體組經理 </a:t>
            </a:r>
            <a:r>
              <a:rPr lang="zh-TW" altLang="en-US" sz="1600" dirty="0"/>
              <a:t>蔣世寶副教授</a:t>
            </a:r>
            <a:r>
              <a:rPr lang="en-US" altLang="zh-TW" sz="1600" dirty="0"/>
              <a:t>/</a:t>
            </a:r>
            <a:r>
              <a:rPr lang="zh-TW" altLang="en-US" sz="1600" dirty="0">
                <a:cs typeface="Arial Unicode MS"/>
              </a:rPr>
              <a:t>雲林科技大學 </a:t>
            </a:r>
            <a:r>
              <a:rPr lang="zh-TW" altLang="en-US" sz="1600" dirty="0"/>
              <a:t>秘書室組長</a:t>
            </a:r>
            <a:endParaRPr lang="en-US" altLang="zh-TW" sz="1600" dirty="0"/>
          </a:p>
          <a:p>
            <a:pPr marL="0" marR="1353185" indent="0">
              <a:lnSpc>
                <a:spcPct val="150000"/>
              </a:lnSpc>
              <a:spcBef>
                <a:spcPts val="170"/>
              </a:spcBef>
              <a:buNone/>
            </a:pPr>
            <a:r>
              <a:rPr lang="zh-TW" altLang="en-US" sz="1600" b="1" dirty="0">
                <a:solidFill>
                  <a:schemeClr val="accent6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系統組經理 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楊進雄教授</a:t>
            </a: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/</a:t>
            </a:r>
            <a:r>
              <a:rPr lang="zh-TW" altLang="en-US" sz="1600" dirty="0">
                <a:cs typeface="Arial Unicode MS"/>
              </a:rPr>
              <a:t>臺北商業大學</a:t>
            </a:r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  <a:cs typeface="Arial Unicode MS"/>
            </a:endParaRPr>
          </a:p>
          <a:p>
            <a:pPr marL="0" marR="1353185" indent="0">
              <a:lnSpc>
                <a:spcPct val="150000"/>
              </a:lnSpc>
              <a:spcBef>
                <a:spcPts val="170"/>
              </a:spcBef>
              <a:buNone/>
            </a:pPr>
            <a:r>
              <a:rPr lang="zh-TW" altLang="en-US" sz="1600" b="1" dirty="0">
                <a:solidFill>
                  <a:schemeClr val="accent6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網路組經理 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李建緯副教授</a:t>
            </a: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/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雲林科技大學 圖資處組長</a:t>
            </a:r>
          </a:p>
        </p:txBody>
      </p:sp>
      <p:sp>
        <p:nvSpPr>
          <p:cNvPr id="11" name="投影片編號版面配置區 10">
            <a:extLst>
              <a:ext uri="{FF2B5EF4-FFF2-40B4-BE49-F238E27FC236}">
                <a16:creationId xmlns:a16="http://schemas.microsoft.com/office/drawing/2014/main" id="{122A69A8-1CA3-486A-A675-DB22FF0D4A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1FC6F8-0BCD-47E9-9C64-690771D9C143}" type="slidenum">
              <a:rPr lang="en-US" altLang="zh-TW" smtClean="0"/>
              <a:pPr rtl="0"/>
              <a:t>6</a:t>
            </a:fld>
            <a:endParaRPr lang="zh-TW" altLang="en-US" dirty="0"/>
          </a:p>
        </p:txBody>
      </p:sp>
      <p:grpSp>
        <p:nvGrpSpPr>
          <p:cNvPr id="3" name="群組 2">
            <a:extLst>
              <a:ext uri="{FF2B5EF4-FFF2-40B4-BE49-F238E27FC236}">
                <a16:creationId xmlns:a16="http://schemas.microsoft.com/office/drawing/2014/main" id="{2DBCD89A-DFA8-4E81-8C45-877FF839CD01}"/>
              </a:ext>
            </a:extLst>
          </p:cNvPr>
          <p:cNvGrpSpPr/>
          <p:nvPr/>
        </p:nvGrpSpPr>
        <p:grpSpPr>
          <a:xfrm>
            <a:off x="9069387" y="1997868"/>
            <a:ext cx="2862263" cy="2862263"/>
            <a:chOff x="7810500" y="1759328"/>
            <a:chExt cx="3384298" cy="3384298"/>
          </a:xfrm>
        </p:grpSpPr>
        <p:sp>
          <p:nvSpPr>
            <p:cNvPr id="4" name="橢圓 3">
              <a:extLst>
                <a:ext uri="{FF2B5EF4-FFF2-40B4-BE49-F238E27FC236}">
                  <a16:creationId xmlns:a16="http://schemas.microsoft.com/office/drawing/2014/main" id="{01289A0F-200C-4A8C-A159-6820729A3D72}"/>
                </a:ext>
              </a:extLst>
            </p:cNvPr>
            <p:cNvSpPr/>
            <p:nvPr/>
          </p:nvSpPr>
          <p:spPr>
            <a:xfrm>
              <a:off x="7810500" y="1759328"/>
              <a:ext cx="3384298" cy="3384298"/>
            </a:xfrm>
            <a:prstGeom prst="ellipse">
              <a:avLst/>
            </a:prstGeom>
            <a:noFill/>
            <a:ln w="38100">
              <a:solidFill>
                <a:srgbClr val="49B6B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4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grpSp>
          <p:nvGrpSpPr>
            <p:cNvPr id="2" name="群組 1">
              <a:extLst>
                <a:ext uri="{FF2B5EF4-FFF2-40B4-BE49-F238E27FC236}">
                  <a16:creationId xmlns:a16="http://schemas.microsoft.com/office/drawing/2014/main" id="{7AF5BC38-879A-4295-8C68-466F9EA7C345}"/>
                </a:ext>
              </a:extLst>
            </p:cNvPr>
            <p:cNvGrpSpPr/>
            <p:nvPr/>
          </p:nvGrpSpPr>
          <p:grpSpPr>
            <a:xfrm>
              <a:off x="7973887" y="1922715"/>
              <a:ext cx="3057524" cy="3057524"/>
              <a:chOff x="4480051" y="2633183"/>
              <a:chExt cx="3384298" cy="3384298"/>
            </a:xfrm>
          </p:grpSpPr>
          <p:sp>
            <p:nvSpPr>
              <p:cNvPr id="6" name="橢圓 5">
                <a:extLst>
                  <a:ext uri="{FF2B5EF4-FFF2-40B4-BE49-F238E27FC236}">
                    <a16:creationId xmlns:a16="http://schemas.microsoft.com/office/drawing/2014/main" id="{F274B90E-8074-468C-B556-22351B8A7CE7}"/>
                  </a:ext>
                </a:extLst>
              </p:cNvPr>
              <p:cNvSpPr/>
              <p:nvPr/>
            </p:nvSpPr>
            <p:spPr>
              <a:xfrm>
                <a:off x="4480051" y="2633183"/>
                <a:ext cx="3384298" cy="3384298"/>
              </a:xfrm>
              <a:prstGeom prst="ellipse">
                <a:avLst/>
              </a:prstGeom>
              <a:solidFill>
                <a:srgbClr val="39939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 sz="1400" dirty="0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7" name="標題 26">
                <a:extLst>
                  <a:ext uri="{FF2B5EF4-FFF2-40B4-BE49-F238E27FC236}">
                    <a16:creationId xmlns:a16="http://schemas.microsoft.com/office/drawing/2014/main" id="{442934A3-3BFD-45DB-B962-057E904BAEAA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4576613" y="4019804"/>
                <a:ext cx="3228975" cy="832886"/>
              </a:xfrm>
              <a:prstGeom prst="rect">
                <a:avLst/>
              </a:prstGeom>
            </p:spPr>
            <p:txBody>
              <a:bodyPr vert="horz" lIns="91440" tIns="45720" rIns="91440" bIns="45720" rtlCol="0" anchor="ctr">
                <a:noAutofit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4400" b="1" kern="1200">
                    <a:solidFill>
                      <a:srgbClr val="399397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cs typeface="+mj-cs"/>
                  </a:defRPr>
                </a:lvl1pPr>
              </a:lstStyle>
              <a:p>
                <a:pPr algn="ctr"/>
                <a:r>
                  <a:rPr lang="zh-TW" altLang="en-US" sz="3600" dirty="0">
                    <a:solidFill>
                      <a:schemeClr val="bg1"/>
                    </a:solidFill>
                  </a:rPr>
                  <a:t>大會主席</a:t>
                </a:r>
              </a:p>
            </p:txBody>
          </p:sp>
        </p:grpSp>
      </p:grpSp>
      <p:cxnSp>
        <p:nvCxnSpPr>
          <p:cNvPr id="10" name="直線接點 9">
            <a:extLst>
              <a:ext uri="{FF2B5EF4-FFF2-40B4-BE49-F238E27FC236}">
                <a16:creationId xmlns:a16="http://schemas.microsoft.com/office/drawing/2014/main" id="{5749ECBF-D61F-4E5C-BE27-219B9AFAA75B}"/>
              </a:ext>
            </a:extLst>
          </p:cNvPr>
          <p:cNvCxnSpPr>
            <a:cxnSpLocks/>
          </p:cNvCxnSpPr>
          <p:nvPr/>
        </p:nvCxnSpPr>
        <p:spPr>
          <a:xfrm>
            <a:off x="2014863" y="6538912"/>
            <a:ext cx="8834112" cy="0"/>
          </a:xfrm>
          <a:prstGeom prst="line">
            <a:avLst/>
          </a:prstGeom>
          <a:ln w="19050">
            <a:solidFill>
              <a:srgbClr val="49B6BB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638050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標題 45">
            <a:extLst>
              <a:ext uri="{FF2B5EF4-FFF2-40B4-BE49-F238E27FC236}">
                <a16:creationId xmlns:a16="http://schemas.microsoft.com/office/drawing/2014/main" id="{3DE22AEE-5FE7-411E-BE12-05628BC028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algn="l"/>
            <a:r>
              <a:rPr lang="zh-TW" altLang="en-US" spc="75" dirty="0">
                <a:latin typeface="Arial Unicode MS"/>
                <a:cs typeface="Arial Unicode MS"/>
              </a:rPr>
              <a:t>活動內</a:t>
            </a:r>
            <a:r>
              <a:rPr lang="zh-TW" altLang="en-US" spc="25" dirty="0">
                <a:latin typeface="Arial Unicode MS"/>
                <a:cs typeface="Arial Unicode MS"/>
              </a:rPr>
              <a:t>容</a:t>
            </a:r>
            <a:endParaRPr lang="zh-TW" altLang="en-US" dirty="0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6944EF00-08F5-4EC2-87BC-9CA90D8251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1FC6F8-0BCD-47E9-9C64-690771D9C143}" type="slidenum">
              <a:rPr lang="en-US" altLang="zh-TW" smtClean="0"/>
              <a:pPr rtl="0"/>
              <a:t>7</a:t>
            </a:fld>
            <a:endParaRPr lang="zh-TW" altLang="en-US" dirty="0"/>
          </a:p>
        </p:txBody>
      </p:sp>
      <p:sp>
        <p:nvSpPr>
          <p:cNvPr id="30" name="object 8">
            <a:extLst>
              <a:ext uri="{FF2B5EF4-FFF2-40B4-BE49-F238E27FC236}">
                <a16:creationId xmlns:a16="http://schemas.microsoft.com/office/drawing/2014/main" id="{19BA1208-B72F-4C5B-90A4-3D984FD6A136}"/>
              </a:ext>
            </a:extLst>
          </p:cNvPr>
          <p:cNvSpPr txBox="1"/>
          <p:nvPr/>
        </p:nvSpPr>
        <p:spPr>
          <a:xfrm>
            <a:off x="825499" y="1821462"/>
            <a:ext cx="10807819" cy="216097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50000"/>
              </a:lnSpc>
              <a:spcBef>
                <a:spcPts val="100"/>
              </a:spcBef>
            </a:pPr>
            <a:r>
              <a:rPr sz="2400" b="1" dirty="0"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第5</a:t>
            </a:r>
            <a:r>
              <a:rPr lang="en-US" sz="2400" b="1" dirty="0"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1</a:t>
            </a:r>
            <a:r>
              <a:rPr sz="2400" b="1" dirty="0"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屆國際大學生程式設計競賽</a:t>
            </a:r>
            <a:r>
              <a:rPr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（ICPC）202</a:t>
            </a:r>
            <a:r>
              <a:rPr lang="en-US"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6</a:t>
            </a:r>
            <a:r>
              <a:rPr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亞洲</a:t>
            </a:r>
            <a:r>
              <a:rPr lang="zh-TW" altLang="en-US"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區</a:t>
            </a:r>
            <a:r>
              <a:rPr lang="zh-TW" altLang="en-US"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雲林</a:t>
            </a:r>
            <a:r>
              <a:rPr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站區域賽。誠摯地邀請企業參與這一全球頂尖程式設計競賽的盛會。此次盛會將於</a:t>
            </a:r>
            <a:r>
              <a:rPr sz="2400" b="1" dirty="0"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20</a:t>
            </a:r>
            <a:r>
              <a:rPr lang="en-US" sz="2400" b="1" dirty="0"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26</a:t>
            </a:r>
            <a:r>
              <a:rPr sz="2400" b="1" dirty="0"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年</a:t>
            </a:r>
            <a:r>
              <a:rPr lang="en-US" sz="2400" b="1" dirty="0"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12</a:t>
            </a:r>
            <a:r>
              <a:rPr sz="2400" b="1" dirty="0"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月1</a:t>
            </a:r>
            <a:r>
              <a:rPr lang="en-US" sz="2400" b="1" dirty="0"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2</a:t>
            </a:r>
            <a:r>
              <a:rPr sz="2400" b="1" dirty="0"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日至1</a:t>
            </a:r>
            <a:r>
              <a:rPr lang="en-US" sz="2400" b="1" dirty="0"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4</a:t>
            </a:r>
            <a:r>
              <a:rPr sz="2400" b="1" dirty="0"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日在</a:t>
            </a:r>
            <a:r>
              <a:rPr lang="zh-TW" altLang="en-US" sz="2400" b="1" dirty="0"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雲林國立雲林科技</a:t>
            </a:r>
            <a:r>
              <a:rPr sz="2400" b="1" dirty="0"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大學</a:t>
            </a:r>
            <a:r>
              <a:rPr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隆重舉行，預計吸引來自全國及國際的頂尖程式設計人才約</a:t>
            </a:r>
            <a:r>
              <a:rPr lang="en-US" altLang="zh-TW" sz="2400" b="1" dirty="0"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55</a:t>
            </a:r>
            <a:r>
              <a:rPr sz="2400" b="1" dirty="0"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0人</a:t>
            </a:r>
            <a:r>
              <a:rPr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參加。</a:t>
            </a:r>
          </a:p>
        </p:txBody>
      </p:sp>
      <p:grpSp>
        <p:nvGrpSpPr>
          <p:cNvPr id="3" name="群組 2">
            <a:extLst>
              <a:ext uri="{FF2B5EF4-FFF2-40B4-BE49-F238E27FC236}">
                <a16:creationId xmlns:a16="http://schemas.microsoft.com/office/drawing/2014/main" id="{C1E5B879-EE72-410F-95E8-363355235FD9}"/>
              </a:ext>
            </a:extLst>
          </p:cNvPr>
          <p:cNvGrpSpPr/>
          <p:nvPr/>
        </p:nvGrpSpPr>
        <p:grpSpPr>
          <a:xfrm>
            <a:off x="923789" y="4331899"/>
            <a:ext cx="10633330" cy="2160976"/>
            <a:chOff x="3998881" y="4450783"/>
            <a:chExt cx="7634437" cy="1551521"/>
          </a:xfrm>
        </p:grpSpPr>
        <p:pic>
          <p:nvPicPr>
            <p:cNvPr id="23" name="圖片 22">
              <a:extLst>
                <a:ext uri="{FF2B5EF4-FFF2-40B4-BE49-F238E27FC236}">
                  <a16:creationId xmlns:a16="http://schemas.microsoft.com/office/drawing/2014/main" id="{A9EE86BB-D98E-4466-81BC-D5D0D6ACFF2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998881" y="4450783"/>
              <a:ext cx="2313136" cy="1539367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pic>
          <p:nvPicPr>
            <p:cNvPr id="25" name="圖片 24">
              <a:extLst>
                <a:ext uri="{FF2B5EF4-FFF2-40B4-BE49-F238E27FC236}">
                  <a16:creationId xmlns:a16="http://schemas.microsoft.com/office/drawing/2014/main" id="{86F98594-9D9C-43C7-9855-FB353F5CCCD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565639" y="4465103"/>
              <a:ext cx="2489703" cy="1537201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pic>
          <p:nvPicPr>
            <p:cNvPr id="27" name="圖片 26">
              <a:extLst>
                <a:ext uri="{FF2B5EF4-FFF2-40B4-BE49-F238E27FC236}">
                  <a16:creationId xmlns:a16="http://schemas.microsoft.com/office/drawing/2014/main" id="{3D250277-F893-4EBD-AF18-499FD41BB0E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308965" y="4450783"/>
              <a:ext cx="2324353" cy="1551521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</p:grpSp>
    </p:spTree>
    <p:extLst>
      <p:ext uri="{BB962C8B-B14F-4D97-AF65-F5344CB8AC3E}">
        <p14:creationId xmlns:p14="http://schemas.microsoft.com/office/powerpoint/2010/main" val="31095017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7EEFD7C-E8B6-47EB-B7D3-63A103943F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活動內容</a:t>
            </a:r>
          </a:p>
        </p:txBody>
      </p:sp>
      <p:sp>
        <p:nvSpPr>
          <p:cNvPr id="11" name="投影片編號版面配置區 10">
            <a:extLst>
              <a:ext uri="{FF2B5EF4-FFF2-40B4-BE49-F238E27FC236}">
                <a16:creationId xmlns:a16="http://schemas.microsoft.com/office/drawing/2014/main" id="{4BB9333C-378B-4913-99AC-3FD0D03AF7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1FC6F8-0BCD-47E9-9C64-690771D9C143}" type="slidenum">
              <a:rPr lang="en-US" altLang="zh-TW" smtClean="0"/>
              <a:pPr>
                <a:defRPr/>
              </a:pPr>
              <a:t>8</a:t>
            </a:fld>
            <a:endParaRPr lang="zh-TW" altLang="en-US" dirty="0"/>
          </a:p>
        </p:txBody>
      </p:sp>
      <p:sp>
        <p:nvSpPr>
          <p:cNvPr id="19" name="object 8">
            <a:extLst>
              <a:ext uri="{FF2B5EF4-FFF2-40B4-BE49-F238E27FC236}">
                <a16:creationId xmlns:a16="http://schemas.microsoft.com/office/drawing/2014/main" id="{1F44BC04-232E-40C2-A314-A8A75A007932}"/>
              </a:ext>
            </a:extLst>
          </p:cNvPr>
          <p:cNvSpPr txBox="1"/>
          <p:nvPr/>
        </p:nvSpPr>
        <p:spPr>
          <a:xfrm>
            <a:off x="635000" y="2324666"/>
            <a:ext cx="11112500" cy="328179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50000"/>
              </a:lnSpc>
              <a:spcBef>
                <a:spcPts val="100"/>
              </a:spcBef>
            </a:pPr>
            <a:r>
              <a:rPr lang="zh-TW" altLang="en-US"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本競賽活動行之有年，為推動國內相關程式設計競賽（如全國大專生電腦軟體設計競賽、科技大學校院程式競賽、私立大學校院程式競賽、</a:t>
            </a:r>
            <a:r>
              <a:rPr lang="en-US" altLang="zh-TW"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ICPC Taiwan Online Programming Contest</a:t>
            </a:r>
            <a:r>
              <a:rPr lang="zh-TW" altLang="en-US"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）的重要推手，對提升國內學生之程式設計能力有極大幫助，亦可增進臺灣在國際的能見度，是極為重要的競賽。</a:t>
            </a:r>
          </a:p>
          <a:p>
            <a:pPr marL="12700" marR="5080" algn="just">
              <a:lnSpc>
                <a:spcPct val="150000"/>
              </a:lnSpc>
              <a:spcBef>
                <a:spcPts val="100"/>
              </a:spcBef>
            </a:pPr>
            <a:r>
              <a:rPr lang="zh-TW" altLang="en-US"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舉辦為期</a:t>
            </a:r>
            <a:r>
              <a:rPr lang="en-US" altLang="zh-TW"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3</a:t>
            </a:r>
            <a:r>
              <a:rPr lang="zh-TW" altLang="en-US"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天的程式設計競賽，包含</a:t>
            </a:r>
            <a:r>
              <a:rPr lang="zh-TW" altLang="en-US" sz="2400" b="1" dirty="0"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開幕式、技術簡報、正式比賽、閉幕式及頒獎典禮</a:t>
            </a:r>
            <a:r>
              <a:rPr lang="zh-TW" altLang="en-US"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等環節。</a:t>
            </a:r>
          </a:p>
        </p:txBody>
      </p:sp>
    </p:spTree>
    <p:extLst>
      <p:ext uri="{BB962C8B-B14F-4D97-AF65-F5344CB8AC3E}">
        <p14:creationId xmlns:p14="http://schemas.microsoft.com/office/powerpoint/2010/main" val="8891671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F39FBE5-ADC8-4647-9AC2-85E703F2DC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主要活動</a:t>
            </a:r>
          </a:p>
        </p:txBody>
      </p:sp>
      <p:sp>
        <p:nvSpPr>
          <p:cNvPr id="11" name="投影片編號版面配置區 10">
            <a:extLst>
              <a:ext uri="{FF2B5EF4-FFF2-40B4-BE49-F238E27FC236}">
                <a16:creationId xmlns:a16="http://schemas.microsoft.com/office/drawing/2014/main" id="{4BB9333C-378B-4913-99AC-3FD0D03AF7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1FC6F8-0BCD-47E9-9C64-690771D9C143}" type="slidenum">
              <a:rPr lang="en-US" altLang="zh-TW" smtClean="0"/>
              <a:pPr>
                <a:defRPr/>
              </a:pPr>
              <a:t>9</a:t>
            </a:fld>
            <a:endParaRPr lang="zh-TW" altLang="en-US" dirty="0"/>
          </a:p>
        </p:txBody>
      </p:sp>
      <p:sp>
        <p:nvSpPr>
          <p:cNvPr id="19" name="object 8">
            <a:extLst>
              <a:ext uri="{FF2B5EF4-FFF2-40B4-BE49-F238E27FC236}">
                <a16:creationId xmlns:a16="http://schemas.microsoft.com/office/drawing/2014/main" id="{1F44BC04-232E-40C2-A314-A8A75A007932}"/>
              </a:ext>
            </a:extLst>
          </p:cNvPr>
          <p:cNvSpPr txBox="1"/>
          <p:nvPr/>
        </p:nvSpPr>
        <p:spPr>
          <a:xfrm>
            <a:off x="2186525" y="1508381"/>
            <a:ext cx="9332494" cy="52130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 algn="just">
              <a:lnSpc>
                <a:spcPts val="3200"/>
              </a:lnSpc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lang="zh-TW" altLang="en-US" sz="2400" b="1" dirty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開幕典禮</a:t>
            </a:r>
          </a:p>
          <a:p>
            <a:pPr marL="469900" marR="5080" lvl="1" algn="just">
              <a:lnSpc>
                <a:spcPts val="3200"/>
              </a:lnSpc>
              <a:spcBef>
                <a:spcPts val="100"/>
              </a:spcBef>
            </a:pPr>
            <a:r>
              <a:rPr lang="zh-TW" altLang="en-US"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開幕典禮安排於</a:t>
            </a:r>
            <a:r>
              <a:rPr lang="en-US" altLang="zh-TW"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12</a:t>
            </a:r>
            <a:r>
              <a:rPr lang="zh-TW" altLang="en-US"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月</a:t>
            </a:r>
            <a:r>
              <a:rPr lang="en-US" altLang="zh-TW"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12</a:t>
            </a:r>
            <a:r>
              <a:rPr lang="zh-TW" altLang="en-US"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日下午，待選手完成報到手續後，由大會主席宣布活動開幕。</a:t>
            </a:r>
          </a:p>
          <a:p>
            <a:pPr marL="469900" marR="5080" lvl="1" algn="just">
              <a:lnSpc>
                <a:spcPts val="3200"/>
              </a:lnSpc>
              <a:spcBef>
                <a:spcPts val="100"/>
              </a:spcBef>
            </a:pPr>
            <a:r>
              <a:rPr lang="zh-TW" altLang="en-US" sz="2400" b="1" dirty="0"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邀請教育部長官、雲林縣政府長官、雲林科技大學校長、大會主席及貴賓 致辭</a:t>
            </a:r>
            <a:r>
              <a:rPr lang="zh-TW" altLang="en-US"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，鼓勵參賽學生，帶出本次競賽活動之氣氛。</a:t>
            </a:r>
          </a:p>
          <a:p>
            <a:pPr marL="355600" marR="5080" indent="-342900" algn="just">
              <a:lnSpc>
                <a:spcPts val="4200"/>
              </a:lnSpc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lang="zh-TW" altLang="en-US" sz="2400" b="1" dirty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技術簡報及練習賽</a:t>
            </a:r>
          </a:p>
          <a:p>
            <a:pPr marL="469900" marR="5080" lvl="1" algn="just">
              <a:lnSpc>
                <a:spcPts val="3200"/>
              </a:lnSpc>
              <a:spcBef>
                <a:spcPts val="100"/>
              </a:spcBef>
            </a:pPr>
            <a:r>
              <a:rPr lang="zh-TW" altLang="en-US"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開幕典禮後，各參賽隊伍可至競賽會場進行練習，熟悉競賽環境，測試機器設備。 技術人員將於現場解說系統環境之操作，並協助隊員進入系統使用。</a:t>
            </a:r>
          </a:p>
          <a:p>
            <a:pPr marL="355600" marR="5080" indent="-342900" algn="just">
              <a:lnSpc>
                <a:spcPts val="4000"/>
              </a:lnSpc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lang="zh-TW" altLang="en-US" sz="2400" b="1" dirty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閉幕晚宴暨頒獎典禮</a:t>
            </a:r>
          </a:p>
          <a:p>
            <a:pPr marL="469900" marR="5080" lvl="1" algn="just">
              <a:lnSpc>
                <a:spcPts val="3200"/>
              </a:lnSpc>
              <a:spcBef>
                <a:spcPts val="100"/>
              </a:spcBef>
            </a:pPr>
            <a:r>
              <a:rPr lang="zh-TW" altLang="en-US"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典禮安排於</a:t>
            </a:r>
            <a:r>
              <a:rPr lang="en-US" altLang="zh-TW"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12</a:t>
            </a:r>
            <a:r>
              <a:rPr lang="zh-TW" altLang="en-US"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月</a:t>
            </a:r>
            <a:r>
              <a:rPr lang="en-US" altLang="zh-TW"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13</a:t>
            </a:r>
            <a:r>
              <a:rPr lang="zh-TW" altLang="en-US"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日，將頒發區域賽</a:t>
            </a:r>
            <a:r>
              <a:rPr lang="en-US" altLang="zh-TW"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10</a:t>
            </a:r>
            <a:r>
              <a:rPr lang="zh-TW" altLang="en-US"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金獎、</a:t>
            </a:r>
            <a:r>
              <a:rPr lang="en-US" altLang="zh-TW"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20</a:t>
            </a:r>
            <a:r>
              <a:rPr lang="zh-TW" altLang="en-US"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銀獎、</a:t>
            </a:r>
            <a:r>
              <a:rPr lang="en-US" altLang="zh-TW"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30</a:t>
            </a:r>
            <a:r>
              <a:rPr lang="zh-TW" altLang="en-US"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銅獎及優勝隊伍等獎項。</a:t>
            </a:r>
          </a:p>
        </p:txBody>
      </p:sp>
    </p:spTree>
    <p:extLst>
      <p:ext uri="{BB962C8B-B14F-4D97-AF65-F5344CB8AC3E}">
        <p14:creationId xmlns:p14="http://schemas.microsoft.com/office/powerpoint/2010/main" val="14876141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F39FBE5-ADC8-4647-9AC2-85E703F2DC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主要活動</a:t>
            </a:r>
          </a:p>
        </p:txBody>
      </p:sp>
      <p:sp>
        <p:nvSpPr>
          <p:cNvPr id="11" name="投影片編號版面配置區 10">
            <a:extLst>
              <a:ext uri="{FF2B5EF4-FFF2-40B4-BE49-F238E27FC236}">
                <a16:creationId xmlns:a16="http://schemas.microsoft.com/office/drawing/2014/main" id="{4BB9333C-378B-4913-99AC-3FD0D03AF7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1FC6F8-0BCD-47E9-9C64-690771D9C143}" type="slidenum">
              <a:rPr lang="en-US" altLang="zh-TW" smtClean="0"/>
              <a:pPr>
                <a:defRPr/>
              </a:pPr>
              <a:t>10</a:t>
            </a:fld>
            <a:endParaRPr lang="zh-TW" altLang="en-US" dirty="0"/>
          </a:p>
        </p:txBody>
      </p:sp>
      <p:sp>
        <p:nvSpPr>
          <p:cNvPr id="19" name="object 8">
            <a:extLst>
              <a:ext uri="{FF2B5EF4-FFF2-40B4-BE49-F238E27FC236}">
                <a16:creationId xmlns:a16="http://schemas.microsoft.com/office/drawing/2014/main" id="{1F44BC04-232E-40C2-A314-A8A75A007932}"/>
              </a:ext>
            </a:extLst>
          </p:cNvPr>
          <p:cNvSpPr txBox="1"/>
          <p:nvPr/>
        </p:nvSpPr>
        <p:spPr>
          <a:xfrm>
            <a:off x="1695451" y="1847850"/>
            <a:ext cx="9671050" cy="46103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812800" marR="5080" lvl="1" indent="-342900" algn="just">
              <a:lnSpc>
                <a:spcPts val="4000"/>
              </a:lnSpc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lang="zh-TW" altLang="en-US" sz="2400" b="1" dirty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人員安排</a:t>
            </a:r>
          </a:p>
          <a:p>
            <a:pPr marL="469900" marR="5080" lvl="1" algn="just">
              <a:lnSpc>
                <a:spcPts val="4000"/>
              </a:lnSpc>
              <a:spcBef>
                <a:spcPts val="100"/>
              </a:spcBef>
            </a:pPr>
            <a:r>
              <a:rPr lang="zh-TW" altLang="en-US"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本活動為亞洲區極為重要之區域賽之一，向來受到高度注目；工作人員主要以本校人員 為主，此外亦安排曾參與賽事之前選手擔任設備障礙排除及計分志工、</a:t>
            </a:r>
            <a:r>
              <a:rPr lang="zh-TW" altLang="en-US" sz="2400" b="1" dirty="0"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聘請專家學者任裁判團委員，及每</a:t>
            </a:r>
            <a:r>
              <a:rPr lang="en-US" altLang="zh-TW" sz="2400" b="1" dirty="0"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1</a:t>
            </a:r>
            <a:r>
              <a:rPr lang="zh-TW" altLang="en-US" sz="2400" b="1" dirty="0"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外國隊伍</a:t>
            </a:r>
            <a:r>
              <a:rPr lang="en-US" altLang="zh-TW" sz="2400" b="1" dirty="0"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1</a:t>
            </a:r>
            <a:r>
              <a:rPr lang="zh-TW" altLang="en-US" sz="2400" b="1" dirty="0"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位翻譯地陪人員等約</a:t>
            </a:r>
            <a:r>
              <a:rPr lang="en-US" altLang="zh-TW" sz="2400" b="1" dirty="0"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75</a:t>
            </a:r>
            <a:r>
              <a:rPr lang="zh-TW" altLang="en-US" sz="2400" b="1" dirty="0"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名協助活動進行。</a:t>
            </a:r>
          </a:p>
          <a:p>
            <a:pPr marL="812800" marR="5080" lvl="1" indent="-342900" algn="just">
              <a:lnSpc>
                <a:spcPts val="4000"/>
              </a:lnSpc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lang="zh-TW" altLang="en-US" sz="2400" b="1" dirty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導覽活動</a:t>
            </a:r>
          </a:p>
          <a:p>
            <a:pPr marL="469900" marR="5080" lvl="1" algn="just">
              <a:lnSpc>
                <a:spcPts val="4000"/>
              </a:lnSpc>
              <a:spcBef>
                <a:spcPts val="100"/>
              </a:spcBef>
            </a:pPr>
            <a:r>
              <a:rPr lang="zh-TW" altLang="en-US"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為增加</a:t>
            </a:r>
            <a:r>
              <a:rPr lang="zh-TW" altLang="en-US" sz="2400" b="1" dirty="0"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參賽隊伍對於雲林及雲林科技大學</a:t>
            </a:r>
            <a:r>
              <a:rPr lang="zh-TW" altLang="en-US"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的深刻印象，進而提升臺灣在世界的能見度，在活動期間安排導覽以招待來自亞洲各國及國內的隊伍。</a:t>
            </a:r>
          </a:p>
        </p:txBody>
      </p:sp>
    </p:spTree>
    <p:extLst>
      <p:ext uri="{BB962C8B-B14F-4D97-AF65-F5344CB8AC3E}">
        <p14:creationId xmlns:p14="http://schemas.microsoft.com/office/powerpoint/2010/main" val="33872280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F39FBE5-ADC8-4647-9AC2-85E703F2DC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主要活動</a:t>
            </a:r>
          </a:p>
        </p:txBody>
      </p:sp>
      <p:sp>
        <p:nvSpPr>
          <p:cNvPr id="11" name="投影片編號版面配置區 10">
            <a:extLst>
              <a:ext uri="{FF2B5EF4-FFF2-40B4-BE49-F238E27FC236}">
                <a16:creationId xmlns:a16="http://schemas.microsoft.com/office/drawing/2014/main" id="{4BB9333C-378B-4913-99AC-3FD0D03AF7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1FC6F8-0BCD-47E9-9C64-690771D9C143}" type="slidenum">
              <a:rPr lang="en-US" altLang="zh-TW" smtClean="0"/>
              <a:pPr>
                <a:defRPr/>
              </a:pPr>
              <a:t>11</a:t>
            </a:fld>
            <a:endParaRPr lang="zh-TW" altLang="en-US" dirty="0"/>
          </a:p>
        </p:txBody>
      </p:sp>
      <p:sp>
        <p:nvSpPr>
          <p:cNvPr id="19" name="object 8">
            <a:extLst>
              <a:ext uri="{FF2B5EF4-FFF2-40B4-BE49-F238E27FC236}">
                <a16:creationId xmlns:a16="http://schemas.microsoft.com/office/drawing/2014/main" id="{1F44BC04-232E-40C2-A314-A8A75A007932}"/>
              </a:ext>
            </a:extLst>
          </p:cNvPr>
          <p:cNvSpPr txBox="1"/>
          <p:nvPr/>
        </p:nvSpPr>
        <p:spPr>
          <a:xfrm>
            <a:off x="2143125" y="1536229"/>
            <a:ext cx="9210674" cy="150297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 algn="just"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lang="zh-TW" altLang="en-US" sz="2400" b="1" dirty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膳食接待</a:t>
            </a:r>
          </a:p>
          <a:p>
            <a:pPr marL="12700" marR="5080" algn="just">
              <a:spcBef>
                <a:spcPts val="100"/>
              </a:spcBef>
            </a:pPr>
            <a:r>
              <a:rPr lang="zh-TW" altLang="en-US"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本次競賽提供參賽隊伍膳食，包含第</a:t>
            </a:r>
            <a:r>
              <a:rPr lang="en-US" altLang="zh-TW"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1</a:t>
            </a:r>
            <a:r>
              <a:rPr lang="zh-TW" altLang="en-US"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天接待晚餐、競賽期間的用餐，以及閉幕晚宴， 以供遠道而來的各國隊伍享用，供菜的菜色選擇，亦將留意與會者不同宗教及個人葷素之特殊需求。</a:t>
            </a:r>
          </a:p>
        </p:txBody>
      </p:sp>
      <p:sp>
        <p:nvSpPr>
          <p:cNvPr id="5" name="object 8">
            <a:extLst>
              <a:ext uri="{FF2B5EF4-FFF2-40B4-BE49-F238E27FC236}">
                <a16:creationId xmlns:a16="http://schemas.microsoft.com/office/drawing/2014/main" id="{45691D0D-09ED-4EBC-932F-F8B127D602EB}"/>
              </a:ext>
            </a:extLst>
          </p:cNvPr>
          <p:cNvSpPr txBox="1"/>
          <p:nvPr/>
        </p:nvSpPr>
        <p:spPr>
          <a:xfrm>
            <a:off x="2143125" y="3288464"/>
            <a:ext cx="9220319" cy="150297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 algn="just"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lang="zh-TW" altLang="en-US" sz="2400" b="1" dirty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住宿及交通接駁</a:t>
            </a:r>
          </a:p>
          <a:p>
            <a:pPr marL="12700" marR="5080" algn="just">
              <a:spcBef>
                <a:spcPts val="100"/>
              </a:spcBef>
            </a:pPr>
            <a:r>
              <a:rPr lang="zh-TW" altLang="en-US"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本次競賽提供評審委員及貴賓住宿外，不提供比賽隊伍住宿，選擇優良旅館洽談活動優惠住房價格，由各隊自行向旅館訂房及支付住宿費用。</a:t>
            </a:r>
          </a:p>
        </p:txBody>
      </p:sp>
      <p:sp>
        <p:nvSpPr>
          <p:cNvPr id="6" name="object 8">
            <a:extLst>
              <a:ext uri="{FF2B5EF4-FFF2-40B4-BE49-F238E27FC236}">
                <a16:creationId xmlns:a16="http://schemas.microsoft.com/office/drawing/2014/main" id="{3124A8F1-5A23-4B4C-968A-B47AABC5B00D}"/>
              </a:ext>
            </a:extLst>
          </p:cNvPr>
          <p:cNvSpPr txBox="1"/>
          <p:nvPr/>
        </p:nvSpPr>
        <p:spPr>
          <a:xfrm>
            <a:off x="2143125" y="4989899"/>
            <a:ext cx="9210674" cy="150297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 algn="just"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lang="zh-TW" altLang="en-US" sz="2400" b="1" dirty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外語招待員</a:t>
            </a:r>
          </a:p>
          <a:p>
            <a:pPr marL="12700" marR="5080" algn="just">
              <a:spcBef>
                <a:spcPts val="100"/>
              </a:spcBef>
            </a:pPr>
            <a:r>
              <a:rPr lang="zh-TW" altLang="en-US"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為協助國外隊伍熟悉環境，解決突發問題，將安排具外語能力之學生（諳英語、韓語或日語等），根據學生外語能力，搭配國外隊伍，讓學生陪伴國外參賽隊員，做為國外隊伍溝通及尋求協助之窗口。</a:t>
            </a:r>
          </a:p>
        </p:txBody>
      </p:sp>
    </p:spTree>
    <p:extLst>
      <p:ext uri="{BB962C8B-B14F-4D97-AF65-F5344CB8AC3E}">
        <p14:creationId xmlns:p14="http://schemas.microsoft.com/office/powerpoint/2010/main" val="17793345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F39FBE5-ADC8-4647-9AC2-85E703F2DC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預期效益</a:t>
            </a:r>
          </a:p>
        </p:txBody>
      </p:sp>
      <p:sp>
        <p:nvSpPr>
          <p:cNvPr id="11" name="投影片編號版面配置區 10">
            <a:extLst>
              <a:ext uri="{FF2B5EF4-FFF2-40B4-BE49-F238E27FC236}">
                <a16:creationId xmlns:a16="http://schemas.microsoft.com/office/drawing/2014/main" id="{4BB9333C-378B-4913-99AC-3FD0D03AF7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1FC6F8-0BCD-47E9-9C64-690771D9C143}" type="slidenum">
              <a:rPr lang="en-US" altLang="zh-TW" smtClean="0"/>
              <a:pPr>
                <a:defRPr/>
              </a:pPr>
              <a:t>12</a:t>
            </a:fld>
            <a:endParaRPr lang="zh-TW" altLang="en-US" dirty="0"/>
          </a:p>
        </p:txBody>
      </p:sp>
      <p:sp>
        <p:nvSpPr>
          <p:cNvPr id="19" name="object 8">
            <a:extLst>
              <a:ext uri="{FF2B5EF4-FFF2-40B4-BE49-F238E27FC236}">
                <a16:creationId xmlns:a16="http://schemas.microsoft.com/office/drawing/2014/main" id="{1F44BC04-232E-40C2-A314-A8A75A007932}"/>
              </a:ext>
            </a:extLst>
          </p:cNvPr>
          <p:cNvSpPr txBox="1"/>
          <p:nvPr/>
        </p:nvSpPr>
        <p:spPr>
          <a:xfrm>
            <a:off x="1727153" y="1545134"/>
            <a:ext cx="9502822" cy="375743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812800" marR="5080" lvl="1" indent="-342900" algn="just"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lang="en-US" altLang="zh-TW" sz="2400" b="1" dirty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2026 ICPC</a:t>
            </a:r>
            <a:r>
              <a:rPr lang="zh-TW" altLang="en-US" sz="2400" b="1" dirty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亞洲雲林區域賽</a:t>
            </a:r>
            <a:r>
              <a:rPr lang="zh-TW" altLang="en-US"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參賽</a:t>
            </a:r>
            <a:r>
              <a:rPr lang="zh-TW" altLang="en-US"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隊伍</a:t>
            </a:r>
            <a:r>
              <a:rPr lang="zh-TW" altLang="en-US" sz="2400" b="1" dirty="0"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為全國大專生電腦軟體設計競賽、科技大學校院程式競賽、私立大學校院程式競賽</a:t>
            </a:r>
            <a:r>
              <a:rPr lang="zh-TW" altLang="en-US"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等</a:t>
            </a:r>
            <a:r>
              <a:rPr lang="zh-TW" altLang="en-US" sz="2400" b="1" dirty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各項預賽晉級及擇優</a:t>
            </a:r>
            <a:r>
              <a:rPr lang="zh-TW" altLang="en-US"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推薦之國內隊伍共</a:t>
            </a:r>
            <a:r>
              <a:rPr lang="en-US" altLang="zh-TW" sz="2400" b="1" dirty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100</a:t>
            </a:r>
            <a:r>
              <a:rPr lang="zh-TW" altLang="en-US" sz="2400" b="1" dirty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隊</a:t>
            </a:r>
            <a:r>
              <a:rPr lang="zh-TW" altLang="en-US"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及國外報名隊伍</a:t>
            </a:r>
            <a:r>
              <a:rPr lang="en-US" altLang="zh-TW" sz="2400" b="1" dirty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10</a:t>
            </a:r>
            <a:r>
              <a:rPr lang="zh-TW" altLang="en-US" sz="2400" b="1" dirty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隊</a:t>
            </a:r>
            <a:r>
              <a:rPr lang="zh-TW" altLang="en-US"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，預計</a:t>
            </a:r>
            <a:r>
              <a:rPr lang="en-US" altLang="zh-TW"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110</a:t>
            </a:r>
            <a:r>
              <a:rPr lang="zh-TW" altLang="en-US"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隊參加競賽，預計吸引</a:t>
            </a:r>
            <a:r>
              <a:rPr lang="en-US" altLang="zh-TW" sz="2400" b="1" dirty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550</a:t>
            </a:r>
            <a:r>
              <a:rPr lang="zh-TW" altLang="en-US" sz="2400" b="1" dirty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名</a:t>
            </a:r>
            <a:r>
              <a:rPr lang="zh-TW" altLang="en-US"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國內外參賽者。</a:t>
            </a:r>
          </a:p>
          <a:p>
            <a:pPr marL="812800" marR="5080" lvl="1" indent="-342900" algn="just">
              <a:spcBef>
                <a:spcPts val="100"/>
              </a:spcBef>
              <a:buFont typeface="Arial" panose="020B0604020202020204" pitchFamily="34" charset="0"/>
              <a:buChar char="•"/>
            </a:pPr>
            <a:endParaRPr lang="zh-TW" altLang="en-US" sz="2400" b="1" dirty="0">
              <a:solidFill>
                <a:schemeClr val="tx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 Unicode MS"/>
            </a:endParaRPr>
          </a:p>
          <a:p>
            <a:pPr marL="812800" marR="5080" lvl="1" indent="-342900" algn="just"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lang="zh-TW" altLang="en-US"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提升主辦單位（雲林科技大學）、雲林縣政府在</a:t>
            </a:r>
            <a:r>
              <a:rPr lang="zh-TW" altLang="en-US" sz="2400" b="1" dirty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國際教育和科技領域的聲譽</a:t>
            </a:r>
            <a:r>
              <a:rPr lang="zh-TW" altLang="en-US"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，強化品牌形象。</a:t>
            </a:r>
          </a:p>
          <a:p>
            <a:pPr marL="812800" marR="5080" lvl="1" indent="-342900" algn="just">
              <a:spcBef>
                <a:spcPts val="100"/>
              </a:spcBef>
              <a:buFont typeface="Arial" panose="020B0604020202020204" pitchFamily="34" charset="0"/>
              <a:buChar char="•"/>
            </a:pPr>
            <a:endParaRPr lang="zh-TW" altLang="en-US" sz="2400" b="1" dirty="0">
              <a:solidFill>
                <a:schemeClr val="tx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 Unicode MS"/>
            </a:endParaRPr>
          </a:p>
          <a:p>
            <a:pPr marL="812800" marR="5080" lvl="1" indent="-342900" algn="just"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lang="zh-TW" altLang="en-US"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提升主辦單位（雲林科技大學）的</a:t>
            </a:r>
            <a:r>
              <a:rPr lang="zh-TW" altLang="en-US" sz="2400" b="1" dirty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國際影響力，促進雲林縣經濟發展。</a:t>
            </a:r>
          </a:p>
        </p:txBody>
      </p:sp>
    </p:spTree>
    <p:extLst>
      <p:ext uri="{BB962C8B-B14F-4D97-AF65-F5344CB8AC3E}">
        <p14:creationId xmlns:p14="http://schemas.microsoft.com/office/powerpoint/2010/main" val="6957617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F39FBE5-ADC8-4647-9AC2-85E703F2DC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預期效益</a:t>
            </a:r>
          </a:p>
        </p:txBody>
      </p:sp>
      <p:sp>
        <p:nvSpPr>
          <p:cNvPr id="11" name="投影片編號版面配置區 10">
            <a:extLst>
              <a:ext uri="{FF2B5EF4-FFF2-40B4-BE49-F238E27FC236}">
                <a16:creationId xmlns:a16="http://schemas.microsoft.com/office/drawing/2014/main" id="{4BB9333C-378B-4913-99AC-3FD0D03AF7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1FC6F8-0BCD-47E9-9C64-690771D9C143}" type="slidenum">
              <a:rPr lang="en-US" altLang="zh-TW" smtClean="0"/>
              <a:pPr>
                <a:defRPr/>
              </a:pPr>
              <a:t>13</a:t>
            </a:fld>
            <a:endParaRPr lang="zh-TW" altLang="en-US" dirty="0"/>
          </a:p>
        </p:txBody>
      </p:sp>
      <p:sp>
        <p:nvSpPr>
          <p:cNvPr id="19" name="object 8">
            <a:extLst>
              <a:ext uri="{FF2B5EF4-FFF2-40B4-BE49-F238E27FC236}">
                <a16:creationId xmlns:a16="http://schemas.microsoft.com/office/drawing/2014/main" id="{1F44BC04-232E-40C2-A314-A8A75A007932}"/>
              </a:ext>
            </a:extLst>
          </p:cNvPr>
          <p:cNvSpPr txBox="1"/>
          <p:nvPr/>
        </p:nvSpPr>
        <p:spPr>
          <a:xfrm>
            <a:off x="1725027" y="1518650"/>
            <a:ext cx="9543048" cy="463601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812800" marR="5080" lvl="1" indent="-342900" algn="just">
              <a:lnSpc>
                <a:spcPts val="3600"/>
              </a:lnSpc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lang="zh-TW" altLang="en-US" sz="2400" b="1" dirty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吸引並培養高端資訊人才</a:t>
            </a:r>
          </a:p>
          <a:p>
            <a:pPr marL="1270000" marR="5080" lvl="2" indent="-342900" algn="just">
              <a:lnSpc>
                <a:spcPts val="3600"/>
              </a:lnSpc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lang="en-US" altLang="zh-TW"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ICPC 2026</a:t>
            </a:r>
            <a:r>
              <a:rPr lang="zh-TW" altLang="en-US"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亞洲雲林區域賽是</a:t>
            </a:r>
            <a:r>
              <a:rPr lang="zh-TW" altLang="en-US" sz="2400" b="1" dirty="0"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吸引國內及國際高端資訊人才的重要平台。</a:t>
            </a:r>
          </a:p>
          <a:p>
            <a:pPr marL="1270000" marR="5080" lvl="2" indent="-342900" algn="just">
              <a:lnSpc>
                <a:spcPts val="3600"/>
              </a:lnSpc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lang="zh-TW" altLang="en-US"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全球頂尖的大學生程式設計人才將齊聚雲林，展示其優秀的技術能力。這些參賽選手不僅是各自學校的佼佼者，更是</a:t>
            </a:r>
            <a:r>
              <a:rPr lang="zh-TW" altLang="en-US" sz="2400" b="1" dirty="0"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未來科技產業的中堅力量。</a:t>
            </a:r>
          </a:p>
          <a:p>
            <a:pPr marL="1270000" marR="5080" lvl="2" indent="-342900" algn="just">
              <a:lnSpc>
                <a:spcPts val="3600"/>
              </a:lnSpc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lang="zh-TW" altLang="en-US"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雲林可以藉此活動</a:t>
            </a:r>
            <a:r>
              <a:rPr lang="zh-TW" altLang="en-US" sz="2400" b="1" dirty="0"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直接接觸這些優秀人才</a:t>
            </a:r>
            <a:r>
              <a:rPr lang="zh-TW" altLang="en-US"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，進一步促進人才的引進與流動，提升本地企業的人才庫。</a:t>
            </a:r>
          </a:p>
          <a:p>
            <a:pPr marL="1270000" marR="5080" lvl="2" indent="-342900" algn="just">
              <a:lnSpc>
                <a:spcPts val="3600"/>
              </a:lnSpc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lang="zh-TW" altLang="en-US"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競賽期間，參與的企業將有機會觀摩到最前沿的技術與創新思維，從而</a:t>
            </a:r>
            <a:r>
              <a:rPr lang="zh-TW" altLang="en-US" sz="2400" b="1" dirty="0"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找到符合企業需求的高端程式設計人才</a:t>
            </a:r>
            <a:r>
              <a:rPr lang="zh-TW" altLang="en-US"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38864817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F39FBE5-ADC8-4647-9AC2-85E703F2DC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預期效益</a:t>
            </a:r>
          </a:p>
        </p:txBody>
      </p:sp>
      <p:sp>
        <p:nvSpPr>
          <p:cNvPr id="11" name="投影片編號版面配置區 10">
            <a:extLst>
              <a:ext uri="{FF2B5EF4-FFF2-40B4-BE49-F238E27FC236}">
                <a16:creationId xmlns:a16="http://schemas.microsoft.com/office/drawing/2014/main" id="{4BB9333C-378B-4913-99AC-3FD0D03AF7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1FC6F8-0BCD-47E9-9C64-690771D9C143}" type="slidenum">
              <a:rPr lang="en-US" altLang="zh-TW" smtClean="0"/>
              <a:pPr>
                <a:defRPr/>
              </a:pPr>
              <a:t>14</a:t>
            </a:fld>
            <a:endParaRPr lang="zh-TW" altLang="en-US" dirty="0"/>
          </a:p>
        </p:txBody>
      </p:sp>
      <p:sp>
        <p:nvSpPr>
          <p:cNvPr id="19" name="object 8">
            <a:extLst>
              <a:ext uri="{FF2B5EF4-FFF2-40B4-BE49-F238E27FC236}">
                <a16:creationId xmlns:a16="http://schemas.microsoft.com/office/drawing/2014/main" id="{1F44BC04-232E-40C2-A314-A8A75A007932}"/>
              </a:ext>
            </a:extLst>
          </p:cNvPr>
          <p:cNvSpPr txBox="1"/>
          <p:nvPr/>
        </p:nvSpPr>
        <p:spPr>
          <a:xfrm>
            <a:off x="1704974" y="1396234"/>
            <a:ext cx="9544051" cy="384861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812800" marR="5080" lvl="1" indent="-342900" algn="just">
              <a:lnSpc>
                <a:spcPct val="150000"/>
              </a:lnSpc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lang="zh-TW" altLang="en-US" sz="2400" b="1" dirty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推動智慧產業、智慧醫療與永續應用</a:t>
            </a:r>
          </a:p>
          <a:p>
            <a:pPr marL="1270000" marR="5080" lvl="2" indent="-342900" algn="just">
              <a:lnSpc>
                <a:spcPct val="150000"/>
              </a:lnSpc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lang="en-US" altLang="zh-TW"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ICPC 2026</a:t>
            </a:r>
            <a:r>
              <a:rPr lang="zh-TW" altLang="en-US"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競賽中的技術創新可對農工產業領域數位轉型產生助益。透過競賽，相關企業可以直接接觸到最新的程式設計技術，並將這些技術應用於數據分析、人工智能系統發展以及個性化產業服務等方面。</a:t>
            </a:r>
          </a:p>
          <a:p>
            <a:pPr marL="1270000" marR="5080" lvl="2" indent="-342900" algn="just">
              <a:lnSpc>
                <a:spcPct val="150000"/>
              </a:lnSpc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lang="zh-TW" altLang="en-US"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數位科技的發展還將推動雲林縣農業技術升級、提升在地健康照護品質，並創新地方生態體系促進區域永續發展。</a:t>
            </a:r>
          </a:p>
        </p:txBody>
      </p:sp>
    </p:spTree>
    <p:extLst>
      <p:ext uri="{BB962C8B-B14F-4D97-AF65-F5344CB8AC3E}">
        <p14:creationId xmlns:p14="http://schemas.microsoft.com/office/powerpoint/2010/main" val="35741741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F39FBE5-ADC8-4647-9AC2-85E703F2DC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預期效益</a:t>
            </a:r>
          </a:p>
        </p:txBody>
      </p:sp>
      <p:sp>
        <p:nvSpPr>
          <p:cNvPr id="11" name="投影片編號版面配置區 10">
            <a:extLst>
              <a:ext uri="{FF2B5EF4-FFF2-40B4-BE49-F238E27FC236}">
                <a16:creationId xmlns:a16="http://schemas.microsoft.com/office/drawing/2014/main" id="{4BB9333C-378B-4913-99AC-3FD0D03AF7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1FC6F8-0BCD-47E9-9C64-690771D9C143}" type="slidenum">
              <a:rPr lang="en-US" altLang="zh-TW" smtClean="0"/>
              <a:pPr>
                <a:defRPr/>
              </a:pPr>
              <a:t>15</a:t>
            </a:fld>
            <a:endParaRPr lang="zh-TW" altLang="en-US" dirty="0"/>
          </a:p>
        </p:txBody>
      </p:sp>
      <p:sp>
        <p:nvSpPr>
          <p:cNvPr id="19" name="object 8">
            <a:extLst>
              <a:ext uri="{FF2B5EF4-FFF2-40B4-BE49-F238E27FC236}">
                <a16:creationId xmlns:a16="http://schemas.microsoft.com/office/drawing/2014/main" id="{1F44BC04-232E-40C2-A314-A8A75A007932}"/>
              </a:ext>
            </a:extLst>
          </p:cNvPr>
          <p:cNvSpPr txBox="1"/>
          <p:nvPr/>
        </p:nvSpPr>
        <p:spPr>
          <a:xfrm>
            <a:off x="1733551" y="1653716"/>
            <a:ext cx="9505950" cy="384861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812800" marR="5080" lvl="1" indent="-342900" algn="just">
              <a:lnSpc>
                <a:spcPct val="150000"/>
              </a:lnSpc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lang="zh-TW" altLang="en-US"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推動資通訊產業與智慧製造的發展</a:t>
            </a:r>
          </a:p>
          <a:p>
            <a:pPr marL="1270000" marR="5080" lvl="2" indent="-342900" algn="just">
              <a:lnSpc>
                <a:spcPct val="150000"/>
              </a:lnSpc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lang="en-US" altLang="zh-TW"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ICPC 2026</a:t>
            </a:r>
            <a:r>
              <a:rPr lang="zh-TW" altLang="en-US"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競賽將展示各種先進的程式設計技術，這些技術廣泛應用於</a:t>
            </a:r>
            <a:r>
              <a:rPr lang="zh-TW" altLang="en-US" sz="2400" b="1" dirty="0"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數據分析、人工智慧、物聯網</a:t>
            </a:r>
            <a:r>
              <a:rPr lang="zh-TW" altLang="en-US"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等領域，對於</a:t>
            </a:r>
            <a:r>
              <a:rPr lang="zh-TW" altLang="en-US" sz="2400" b="1" dirty="0"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智慧製造和資通訊產業</a:t>
            </a:r>
            <a:r>
              <a:rPr lang="zh-TW" altLang="en-US"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的發展至關重要。</a:t>
            </a:r>
            <a:endParaRPr lang="en-US" altLang="zh-TW" sz="2400" b="1" dirty="0">
              <a:solidFill>
                <a:schemeClr val="tx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 Unicode MS"/>
            </a:endParaRPr>
          </a:p>
          <a:p>
            <a:pPr marL="1270000" marR="5080" lvl="2" indent="-342900" algn="just">
              <a:lnSpc>
                <a:spcPct val="150000"/>
              </a:lnSpc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lang="en-US" altLang="zh-TW"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ICPC 2026</a:t>
            </a:r>
            <a:r>
              <a:rPr lang="zh-TW" altLang="en-US"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競賽中的程式設計技術將</a:t>
            </a:r>
            <a:r>
              <a:rPr lang="zh-TW" altLang="en-US" sz="2400" b="1" dirty="0"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對半導體設計和製造</a:t>
            </a:r>
            <a:r>
              <a:rPr lang="zh-TW" altLang="en-US" sz="24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 Unicode MS"/>
              </a:rPr>
              <a:t>有直接的促進作用，特別是在提升設計效率、降低生產成本以及加速產品開發週期方面。</a:t>
            </a:r>
          </a:p>
        </p:txBody>
      </p:sp>
    </p:spTree>
    <p:extLst>
      <p:ext uri="{BB962C8B-B14F-4D97-AF65-F5344CB8AC3E}">
        <p14:creationId xmlns:p14="http://schemas.microsoft.com/office/powerpoint/2010/main" val="24143186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673C741-9DD3-43D0-9577-4579735FA8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計畫期程</a:t>
            </a:r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EBF20B7A-39DA-4D7C-96BB-B2A9565A4D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1FC6F8-0BCD-47E9-9C64-690771D9C143}" type="slidenum">
              <a:rPr lang="en-US" altLang="zh-TW" b="1" smtClean="0"/>
              <a:pPr rtl="0"/>
              <a:t>16</a:t>
            </a:fld>
            <a:endParaRPr lang="zh-TW" altLang="en-US" b="1" dirty="0"/>
          </a:p>
        </p:txBody>
      </p:sp>
      <p:graphicFrame>
        <p:nvGraphicFramePr>
          <p:cNvPr id="7" name="表格 7">
            <a:extLst>
              <a:ext uri="{FF2B5EF4-FFF2-40B4-BE49-F238E27FC236}">
                <a16:creationId xmlns:a16="http://schemas.microsoft.com/office/drawing/2014/main" id="{54B71A2F-C713-4F63-8079-6B4ECE2B04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1206547"/>
              </p:ext>
            </p:extLst>
          </p:nvPr>
        </p:nvGraphicFramePr>
        <p:xfrm>
          <a:off x="380169" y="1521457"/>
          <a:ext cx="5618227" cy="5200018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117431">
                  <a:extLst>
                    <a:ext uri="{9D8B030D-6E8A-4147-A177-3AD203B41FA5}">
                      <a16:colId xmlns:a16="http://schemas.microsoft.com/office/drawing/2014/main" val="3425190442"/>
                    </a:ext>
                  </a:extLst>
                </a:gridCol>
                <a:gridCol w="4500796">
                  <a:extLst>
                    <a:ext uri="{9D8B030D-6E8A-4147-A177-3AD203B41FA5}">
                      <a16:colId xmlns:a16="http://schemas.microsoft.com/office/drawing/2014/main" val="1628365954"/>
                    </a:ext>
                  </a:extLst>
                </a:gridCol>
              </a:tblGrid>
              <a:tr h="397022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期 間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工 作 項 目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0812446"/>
                  </a:ext>
                </a:extLst>
              </a:tr>
              <a:tr h="39702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115</a:t>
                      </a:r>
                      <a:r>
                        <a:rPr lang="zh-TW" altLang="en-US" sz="1200" b="1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</a:t>
                      </a:r>
                      <a:r>
                        <a:rPr lang="en-US" altLang="zh-TW" sz="1200" b="1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</a:t>
                      </a:r>
                      <a:r>
                        <a:rPr lang="zh-TW" altLang="en-US" sz="1200" b="1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r>
                        <a:rPr lang="en-US" altLang="zh-TW" sz="1200" b="1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25</a:t>
                      </a:r>
                      <a:r>
                        <a:rPr lang="zh-TW" altLang="en-US" sz="1200" b="1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</a:t>
                      </a:r>
                      <a:endParaRPr lang="zh-TW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88900" indent="0" algn="l" fontAlgn="ctr"/>
                      <a:r>
                        <a:rPr lang="zh-TW" altLang="en-US" sz="1200" b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第</a:t>
                      </a:r>
                      <a:r>
                        <a:rPr lang="en-US" altLang="zh-TW" sz="1200" b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  <a:r>
                        <a:rPr lang="zh-TW" altLang="en-US" sz="1200" b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次工作籌備會－啟始會議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607021103"/>
                  </a:ext>
                </a:extLst>
              </a:tr>
              <a:tr h="39702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</a:t>
                      </a:r>
                      <a:r>
                        <a:rPr lang="zh-TW" altLang="en-US" sz="1200" b="1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r>
                        <a:rPr lang="en-US" altLang="zh-TW" sz="1200" b="1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30</a:t>
                      </a:r>
                      <a:r>
                        <a:rPr lang="zh-TW" altLang="en-US" sz="1200" b="1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</a:t>
                      </a:r>
                      <a:endParaRPr lang="zh-TW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88900" indent="0" algn="l" fontAlgn="ctr"/>
                      <a:r>
                        <a:rPr lang="zh-TW" altLang="en-US" sz="1200" b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開始各項相關資料蒐集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622167189"/>
                  </a:ext>
                </a:extLst>
              </a:tr>
              <a:tr h="430996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</a:t>
                      </a:r>
                      <a:r>
                        <a:rPr lang="zh-TW" altLang="en-US" sz="1200" b="1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r>
                        <a:rPr lang="en-US" altLang="zh-TW" sz="1200" b="1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15</a:t>
                      </a:r>
                      <a:r>
                        <a:rPr lang="zh-TW" altLang="en-US" sz="1200" b="1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</a:t>
                      </a:r>
                      <a:endParaRPr lang="zh-TW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88900" indent="0" algn="l" fontAlgn="ctr"/>
                      <a:r>
                        <a:rPr lang="zh-TW" altLang="en-US" sz="1200" b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臺灣程式競賽暨檢定學會第</a:t>
                      </a:r>
                      <a:r>
                        <a:rPr lang="en-US" altLang="zh-TW" sz="1200" b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</a:t>
                      </a:r>
                      <a:r>
                        <a:rPr lang="zh-TW" altLang="en-US" sz="1200" b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屆第</a:t>
                      </a:r>
                      <a:r>
                        <a:rPr lang="en-US" altLang="zh-TW" sz="1200" b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  <a:r>
                        <a:rPr lang="zh-TW" altLang="en-US" sz="1200" b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次理監事聯席會議決議推薦本校承辦</a:t>
                      </a:r>
                      <a:r>
                        <a:rPr lang="en-US" altLang="zh-TW" sz="1200" b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2026</a:t>
                      </a:r>
                      <a:r>
                        <a:rPr lang="zh-TW" altLang="en-US" sz="1200" b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年之</a:t>
                      </a:r>
                      <a:r>
                        <a:rPr lang="en-US" altLang="zh-TW" sz="1200" b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ICPC</a:t>
                      </a:r>
                      <a:r>
                        <a:rPr lang="zh-TW" altLang="en-US" sz="1200" b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亞洲雲林區域賽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646567957"/>
                  </a:ext>
                </a:extLst>
              </a:tr>
              <a:tr h="39702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</a:t>
                      </a:r>
                      <a:r>
                        <a:rPr lang="zh-TW" altLang="en-US" sz="1200" b="1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r>
                        <a:rPr lang="en-US" altLang="zh-TW" sz="1200" b="1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29</a:t>
                      </a:r>
                      <a:r>
                        <a:rPr lang="zh-TW" altLang="en-US" sz="1200" b="1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</a:t>
                      </a:r>
                      <a:endParaRPr lang="zh-TW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88900" indent="0" algn="l" fontAlgn="ctr"/>
                      <a:r>
                        <a:rPr lang="zh-TW" altLang="en-US" sz="1200" b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第</a:t>
                      </a:r>
                      <a:r>
                        <a:rPr lang="en-US" altLang="zh-TW" sz="1200" b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  <a:r>
                        <a:rPr lang="zh-TW" altLang="en-US" sz="1200" b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次工作籌備會－經費預估及編列、任務編組。各項工作開展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992016119"/>
                  </a:ext>
                </a:extLst>
              </a:tr>
              <a:tr h="39702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</a:t>
                      </a:r>
                      <a:r>
                        <a:rPr lang="zh-TW" altLang="en-US" sz="1200" b="1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r>
                        <a:rPr lang="en-US" altLang="zh-TW" sz="1200" b="1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</a:t>
                      </a:r>
                      <a:r>
                        <a:rPr lang="zh-TW" altLang="en-US" sz="1200" b="1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</a:t>
                      </a:r>
                      <a:endParaRPr lang="zh-TW" altLang="en-US" sz="1200" b="1" i="0" u="none" strike="noStrike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88900" indent="0" algn="l" fontAlgn="ctr"/>
                      <a:r>
                        <a:rPr lang="zh-TW" altLang="en-US" sz="1200" b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完成競賽計畫書並開始申請補助與贊助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603434461"/>
                  </a:ext>
                </a:extLst>
              </a:tr>
              <a:tr h="39702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</a:t>
                      </a:r>
                      <a:r>
                        <a:rPr lang="zh-TW" altLang="en-US" sz="1200" b="1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r>
                        <a:rPr lang="en-US" altLang="zh-TW" sz="1200" b="1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14</a:t>
                      </a:r>
                      <a:r>
                        <a:rPr lang="zh-TW" altLang="en-US" sz="1200" b="1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</a:t>
                      </a:r>
                      <a:endParaRPr lang="zh-TW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88900" indent="0" algn="l" fontAlgn="ctr">
                        <a:tabLst>
                          <a:tab pos="88900" algn="l"/>
                        </a:tabLst>
                      </a:pPr>
                      <a:r>
                        <a:rPr lang="zh-TW" altLang="en-US" sz="1200" b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裁判團主席會議 </a:t>
                      </a:r>
                      <a:r>
                        <a:rPr lang="en-US" altLang="zh-TW" sz="1200" b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1200" b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籌組裁判團、討論審題平台、訂定命題時程</a:t>
                      </a:r>
                      <a:r>
                        <a:rPr lang="en-US" altLang="zh-TW" sz="1200" b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lang="en-US" altLang="zh-TW" sz="12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360257530"/>
                  </a:ext>
                </a:extLst>
              </a:tr>
              <a:tr h="39702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</a:t>
                      </a:r>
                      <a:r>
                        <a:rPr lang="zh-TW" altLang="en-US" sz="1200" b="1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r>
                        <a:rPr lang="en-US" altLang="zh-TW" sz="1200" b="1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30</a:t>
                      </a:r>
                      <a:r>
                        <a:rPr lang="zh-TW" altLang="en-US" sz="1200" b="1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</a:t>
                      </a:r>
                      <a:endParaRPr lang="zh-TW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88900" indent="0" algn="l" fontAlgn="ctr"/>
                      <a:r>
                        <a:rPr lang="en-US" sz="1200" b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Call for Task</a:t>
                      </a:r>
                      <a:r>
                        <a:rPr lang="zh-TW" altLang="en-US" sz="1200" b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徵題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381496506"/>
                  </a:ext>
                </a:extLst>
              </a:tr>
              <a:tr h="39702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7</a:t>
                      </a:r>
                      <a:r>
                        <a:rPr lang="zh-TW" altLang="en-US" sz="1200" b="1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r>
                        <a:rPr lang="en-US" altLang="zh-TW" sz="1200" b="1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  <a:r>
                        <a:rPr lang="zh-TW" altLang="en-US" sz="1200" b="1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</a:t>
                      </a:r>
                      <a:endParaRPr lang="zh-TW" altLang="en-US" sz="1200" b="1" i="0" u="none" strike="noStrike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88900" indent="0" algn="l" fontAlgn="ctr"/>
                      <a:r>
                        <a:rPr lang="zh-TW" altLang="en-US" sz="1200" b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裁判團審題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862298464"/>
                  </a:ext>
                </a:extLst>
              </a:tr>
              <a:tr h="39702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7</a:t>
                      </a:r>
                      <a:r>
                        <a:rPr lang="zh-TW" altLang="en-US" sz="1200" b="1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r>
                        <a:rPr lang="en-US" altLang="zh-TW" sz="1200" b="1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7</a:t>
                      </a:r>
                      <a:r>
                        <a:rPr lang="zh-TW" altLang="en-US" sz="1200" b="1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</a:t>
                      </a:r>
                      <a:endParaRPr lang="zh-TW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88900" indent="0" algn="l" fontAlgn="ctr"/>
                      <a:r>
                        <a:rPr lang="zh-TW" altLang="en-US" sz="1200" b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區域賽委員會確認競賽軟</a:t>
                      </a:r>
                      <a:r>
                        <a:rPr lang="en-US" altLang="zh-TW" sz="1200" b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/</a:t>
                      </a:r>
                      <a:r>
                        <a:rPr lang="zh-TW" altLang="en-US" sz="1200" b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硬體版本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519044566"/>
                  </a:ext>
                </a:extLst>
              </a:tr>
              <a:tr h="39702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8</a:t>
                      </a:r>
                      <a:r>
                        <a:rPr lang="zh-TW" altLang="en-US" sz="1200" b="1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r>
                        <a:rPr lang="en-US" altLang="zh-TW" sz="1200" b="1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  <a:r>
                        <a:rPr lang="zh-TW" altLang="en-US" sz="1200" b="1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</a:t>
                      </a:r>
                      <a:endParaRPr lang="zh-TW" altLang="en-US" sz="1200" b="1" i="0" u="none" strike="noStrike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88900" indent="-88900" algn="l" fontAlgn="ctr"/>
                      <a:r>
                        <a:rPr lang="zh-TW" altLang="en-US" sz="1200" b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 報名開始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58383419"/>
                  </a:ext>
                </a:extLst>
              </a:tr>
              <a:tr h="40178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8</a:t>
                      </a:r>
                      <a:r>
                        <a:rPr lang="zh-TW" altLang="en-US" sz="1200" b="1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r>
                        <a:rPr lang="en-US" altLang="zh-TW" sz="1200" b="1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2~31</a:t>
                      </a:r>
                      <a:r>
                        <a:rPr lang="zh-TW" altLang="en-US" sz="1200" b="1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</a:t>
                      </a:r>
                      <a:endParaRPr lang="zh-TW" altLang="en-US" sz="1200" b="1" i="0" u="none" strike="noStrike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 裁判團第</a:t>
                      </a:r>
                      <a:r>
                        <a:rPr lang="en-US" altLang="zh-TW" sz="1200" b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  <a:r>
                        <a:rPr lang="zh-TW" altLang="en-US" sz="1200" b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次會議（選題與驗題分配）裁判團於審題平台進行審題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987436221"/>
                  </a:ext>
                </a:extLst>
              </a:tr>
              <a:tr h="39702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9</a:t>
                      </a:r>
                      <a:r>
                        <a:rPr lang="zh-TW" altLang="en-US" sz="1200" b="1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r>
                        <a:rPr lang="en-US" altLang="zh-TW" sz="1200" b="1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16</a:t>
                      </a:r>
                      <a:r>
                        <a:rPr lang="zh-TW" altLang="en-US" sz="1200" b="1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</a:t>
                      </a:r>
                      <a:endParaRPr lang="zh-TW" altLang="en-US" sz="1200" b="1" i="0" u="none" strike="noStrike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 國外隊伍線上登錄截止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825903855"/>
                  </a:ext>
                </a:extLst>
              </a:tr>
            </a:tbl>
          </a:graphicData>
        </a:graphic>
      </p:graphicFrame>
      <p:graphicFrame>
        <p:nvGraphicFramePr>
          <p:cNvPr id="8" name="表格 7">
            <a:extLst>
              <a:ext uri="{FF2B5EF4-FFF2-40B4-BE49-F238E27FC236}">
                <a16:creationId xmlns:a16="http://schemas.microsoft.com/office/drawing/2014/main" id="{9E2005B4-2E37-4BD2-96FC-D80924C003E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7935297"/>
              </p:ext>
            </p:extLst>
          </p:nvPr>
        </p:nvGraphicFramePr>
        <p:xfrm>
          <a:off x="6096000" y="1521457"/>
          <a:ext cx="5536311" cy="5200015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178162">
                  <a:extLst>
                    <a:ext uri="{9D8B030D-6E8A-4147-A177-3AD203B41FA5}">
                      <a16:colId xmlns:a16="http://schemas.microsoft.com/office/drawing/2014/main" val="3425190442"/>
                    </a:ext>
                  </a:extLst>
                </a:gridCol>
                <a:gridCol w="4358149">
                  <a:extLst>
                    <a:ext uri="{9D8B030D-6E8A-4147-A177-3AD203B41FA5}">
                      <a16:colId xmlns:a16="http://schemas.microsoft.com/office/drawing/2014/main" val="1628365954"/>
                    </a:ext>
                  </a:extLst>
                </a:gridCol>
              </a:tblGrid>
              <a:tr h="154052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期 間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工 作 項 目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08124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9</a:t>
                      </a:r>
                      <a:r>
                        <a:rPr lang="zh-TW" altLang="en-US" sz="1200" b="1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r>
                        <a:rPr lang="en-US" altLang="zh-TW" sz="1200" b="1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19</a:t>
                      </a:r>
                      <a:r>
                        <a:rPr lang="zh-TW" altLang="en-US" sz="1200" b="1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</a:t>
                      </a:r>
                      <a:endParaRPr lang="zh-TW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 命題委員會暨籌備小組第</a:t>
                      </a:r>
                      <a:r>
                        <a:rPr lang="en-US" altLang="zh-TW" sz="1200" b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  <a:r>
                        <a:rPr lang="zh-TW" altLang="en-US" sz="1200" b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次會議（討論審題試作結果，確認測</a:t>
                      </a:r>
                      <a:endParaRPr lang="en-US" altLang="zh-TW" sz="1200" b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l" fontAlgn="ctr"/>
                      <a:r>
                        <a:rPr lang="zh-TW" altLang="en-US" sz="1200" b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 試用資料及答案）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6887957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</a:t>
                      </a:r>
                      <a:r>
                        <a:rPr lang="zh-TW" altLang="en-US" sz="1200" b="1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r>
                        <a:rPr lang="en-US" altLang="zh-TW" sz="1200" b="1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15</a:t>
                      </a:r>
                      <a:r>
                        <a:rPr lang="zh-TW" altLang="en-US" sz="1200" b="1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</a:t>
                      </a:r>
                      <a:endParaRPr lang="zh-TW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 召集人繳交題目給主辦單位（含題目、裁判測試用資料及答案、</a:t>
                      </a:r>
                      <a:endParaRPr lang="en-US" altLang="zh-TW" sz="1200" b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l" fontAlgn="ctr"/>
                      <a:r>
                        <a:rPr lang="zh-TW" altLang="en-US" sz="1200" b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 </a:t>
                      </a:r>
                      <a:r>
                        <a:rPr lang="en-US" altLang="zh-TW" sz="1200" b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C++</a:t>
                      </a:r>
                      <a:r>
                        <a:rPr lang="zh-TW" altLang="en-US" sz="1200" b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或程式碼，其中程式碼至少</a:t>
                      </a:r>
                      <a:r>
                        <a:rPr lang="en-US" altLang="zh-TW" sz="1200" b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  <a:r>
                        <a:rPr lang="zh-TW" altLang="en-US" sz="1200" b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組）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9920161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</a:t>
                      </a:r>
                      <a:r>
                        <a:rPr lang="zh-TW" altLang="en-US" sz="1200" b="1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r>
                        <a:rPr lang="en-US" altLang="zh-TW" sz="1200" b="1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16-18</a:t>
                      </a:r>
                      <a:r>
                        <a:rPr lang="zh-TW" altLang="en-US" sz="1200" b="1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</a:t>
                      </a:r>
                      <a:endParaRPr lang="zh-TW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 邀請國內外退役選手</a:t>
                      </a:r>
                      <a:r>
                        <a:rPr lang="en-US" altLang="zh-TW" sz="1200" b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  <a:r>
                        <a:rPr lang="zh-TW" altLang="en-US" sz="1200" b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隊，進行</a:t>
                      </a:r>
                      <a:r>
                        <a:rPr lang="en-US" altLang="zh-TW" sz="1200" b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Mock Contest </a:t>
                      </a:r>
                      <a:r>
                        <a:rPr lang="zh-TW" altLang="en-US" sz="1200" b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，模擬評估題組</a:t>
                      </a:r>
                      <a:endParaRPr lang="en-US" altLang="zh-TW" sz="1200" b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l" fontAlgn="ctr"/>
                      <a:r>
                        <a:rPr lang="zh-TW" altLang="en-US" sz="1200" b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 難易程度與題目敘述之完整度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6034344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</a:t>
                      </a:r>
                      <a:r>
                        <a:rPr lang="zh-TW" altLang="en-US" sz="1200" b="1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r>
                        <a:rPr lang="en-US" altLang="zh-TW" sz="1200" b="1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19-21</a:t>
                      </a:r>
                      <a:r>
                        <a:rPr lang="zh-TW" altLang="en-US" sz="1200" b="1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</a:t>
                      </a:r>
                      <a:endParaRPr lang="zh-TW" altLang="en-US" sz="1200" b="1" i="0" u="none" strike="noStrike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 收集</a:t>
                      </a:r>
                      <a:r>
                        <a:rPr lang="en-US" sz="1200" b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Mock Contest</a:t>
                      </a:r>
                      <a:r>
                        <a:rPr lang="zh-TW" altLang="en-US" sz="1200" b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回饋意見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3602575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</a:t>
                      </a:r>
                      <a:r>
                        <a:rPr lang="zh-TW" altLang="en-US" sz="1200" b="1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r>
                        <a:rPr lang="en-US" altLang="zh-TW" sz="1200" b="1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21-31</a:t>
                      </a:r>
                      <a:r>
                        <a:rPr lang="zh-TW" altLang="en-US" sz="1200" b="1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</a:t>
                      </a:r>
                      <a:endParaRPr lang="zh-TW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 進行題目敘述最後調整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3814965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11</a:t>
                      </a:r>
                      <a:r>
                        <a:rPr lang="zh-TW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r>
                        <a:rPr lang="en-US" altLang="zh-TW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  <a:r>
                        <a:rPr lang="zh-TW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 寄發國內隊伍錄取通知信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6400658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11</a:t>
                      </a:r>
                      <a:r>
                        <a:rPr lang="zh-TW" altLang="en-US" sz="1200" b="1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r>
                        <a:rPr lang="en-US" altLang="zh-TW" sz="1200" b="1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</a:t>
                      </a:r>
                      <a:r>
                        <a:rPr lang="zh-TW" altLang="en-US" sz="1200" b="1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</a:t>
                      </a:r>
                      <a:endParaRPr lang="zh-TW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 軟</a:t>
                      </a:r>
                      <a:r>
                        <a:rPr lang="en-US" altLang="zh-TW" sz="1200" b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/</a:t>
                      </a:r>
                      <a:r>
                        <a:rPr lang="zh-TW" altLang="en-US" sz="1200" b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硬體環境建置及測試完畢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8622984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11</a:t>
                      </a:r>
                      <a:r>
                        <a:rPr lang="zh-TW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r>
                        <a:rPr lang="en-US" altLang="zh-TW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8</a:t>
                      </a:r>
                      <a:r>
                        <a:rPr lang="zh-TW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 參賽隊伍繳清報名費並完成資料填寫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2356577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11</a:t>
                      </a:r>
                      <a:r>
                        <a:rPr lang="zh-TW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r>
                        <a:rPr lang="en-US" altLang="zh-TW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9-13</a:t>
                      </a:r>
                      <a:r>
                        <a:rPr lang="zh-TW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 遞補國內隊伍並完成報名費收取與資料填寫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2242229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12</a:t>
                      </a:r>
                      <a:r>
                        <a:rPr lang="zh-TW" altLang="en-US" sz="1200" b="1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r>
                        <a:rPr lang="en-US" altLang="zh-TW" sz="1200" b="1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11</a:t>
                      </a:r>
                      <a:r>
                        <a:rPr lang="zh-TW" altLang="en-US" sz="1200" b="1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</a:t>
                      </a:r>
                      <a:endParaRPr lang="zh-TW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 開幕預演、籌備委員會議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5190445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12</a:t>
                      </a:r>
                      <a:r>
                        <a:rPr lang="zh-TW" altLang="en-US" sz="1200" b="1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r>
                        <a:rPr lang="en-US" altLang="zh-TW" sz="1200" b="1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12</a:t>
                      </a:r>
                      <a:r>
                        <a:rPr lang="zh-TW" altLang="en-US" sz="1200" b="1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</a:t>
                      </a:r>
                      <a:endParaRPr lang="zh-TW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 參賽隊伍抵達、開幕典禮、技術簡報及練習賽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583834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12</a:t>
                      </a:r>
                      <a:r>
                        <a:rPr lang="zh-TW" altLang="en-US" sz="1200" b="1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r>
                        <a:rPr lang="en-US" altLang="zh-TW" sz="1200" b="1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13</a:t>
                      </a:r>
                      <a:r>
                        <a:rPr lang="zh-TW" altLang="en-US" sz="1200" b="1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</a:t>
                      </a:r>
                      <a:endParaRPr lang="zh-TW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 參賽隊伍抵達、程式競賽、閉幕暨頒獎典禮、閉幕晚宴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9874362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200" b="1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12</a:t>
                      </a:r>
                      <a:r>
                        <a:rPr lang="zh-TW" altLang="en-US" sz="1200" b="1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</a:t>
                      </a:r>
                      <a:r>
                        <a:rPr lang="en-US" altLang="zh-TW" sz="1200" b="1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14</a:t>
                      </a:r>
                      <a:r>
                        <a:rPr lang="zh-TW" altLang="en-US" sz="1200" b="1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日</a:t>
                      </a:r>
                      <a:endParaRPr lang="zh-TW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 雲林</a:t>
                      </a:r>
                      <a:r>
                        <a:rPr lang="zh-TW" altLang="en-US" sz="1200" b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巡禮及賦歸</a:t>
                      </a:r>
                      <a:endParaRPr lang="zh-TW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8259038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2562478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標題 52">
            <a:extLst>
              <a:ext uri="{FF2B5EF4-FFF2-40B4-BE49-F238E27FC236}">
                <a16:creationId xmlns:a16="http://schemas.microsoft.com/office/drawing/2014/main" id="{24046B9E-C52D-4466-AE77-E724F5B083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活動網⾴</a:t>
            </a:r>
          </a:p>
        </p:txBody>
      </p:sp>
      <p:sp>
        <p:nvSpPr>
          <p:cNvPr id="25" name="投影片編號版面配置區 24">
            <a:extLst>
              <a:ext uri="{FF2B5EF4-FFF2-40B4-BE49-F238E27FC236}">
                <a16:creationId xmlns:a16="http://schemas.microsoft.com/office/drawing/2014/main" id="{97A7A317-65B9-416D-A896-F174F465EC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1FC6F8-0BCD-47E9-9C64-690771D9C143}" type="slidenum">
              <a:rPr lang="en-US" altLang="zh-TW" smtClean="0"/>
              <a:pPr rtl="0"/>
              <a:t>17</a:t>
            </a:fld>
            <a:endParaRPr lang="zh-TW" altLang="en-US"/>
          </a:p>
        </p:txBody>
      </p:sp>
      <p:sp>
        <p:nvSpPr>
          <p:cNvPr id="34" name="文字方塊 33">
            <a:extLst>
              <a:ext uri="{FF2B5EF4-FFF2-40B4-BE49-F238E27FC236}">
                <a16:creationId xmlns:a16="http://schemas.microsoft.com/office/drawing/2014/main" id="{1167F92F-9882-4ACA-89A1-0E5DC5F7EF11}"/>
              </a:ext>
            </a:extLst>
          </p:cNvPr>
          <p:cNvSpPr txBox="1"/>
          <p:nvPr/>
        </p:nvSpPr>
        <p:spPr>
          <a:xfrm>
            <a:off x="246345" y="6279634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altLang="zh-TW" sz="1800" b="1" spc="215" dirty="0">
                <a:solidFill>
                  <a:srgbClr val="539ADF"/>
                </a:solidFill>
                <a:latin typeface="Arial"/>
                <a:cs typeface="Arial"/>
              </a:rPr>
              <a:t>https://www.icpc.tw/2026/</a:t>
            </a:r>
            <a:endParaRPr lang="en-US" altLang="zh-TW" sz="1800" dirty="0">
              <a:latin typeface="Arial"/>
              <a:cs typeface="Arial"/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0A89B333-1BC7-43FD-AF96-4E4753E501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8287" y="1403240"/>
            <a:ext cx="6204914" cy="47942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915946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標題 26">
            <a:extLst>
              <a:ext uri="{FF2B5EF4-FFF2-40B4-BE49-F238E27FC236}">
                <a16:creationId xmlns:a16="http://schemas.microsoft.com/office/drawing/2014/main" id="{AC2324A2-9A57-4433-8C66-C17D1D2703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algn="ctr" rtl="0"/>
            <a:r>
              <a:rPr lang="zh-TW" altLang="en-US" spc="300" dirty="0">
                <a:latin typeface="Arial" panose="020B0604020202020204" pitchFamily="34" charset="0"/>
                <a:cs typeface="Arial" panose="020B0604020202020204" pitchFamily="34" charset="0"/>
              </a:rPr>
              <a:t>企業贊助</a:t>
            </a:r>
          </a:p>
        </p:txBody>
      </p:sp>
      <p:sp>
        <p:nvSpPr>
          <p:cNvPr id="11" name="投影片編號版面配置區 10">
            <a:extLst>
              <a:ext uri="{FF2B5EF4-FFF2-40B4-BE49-F238E27FC236}">
                <a16:creationId xmlns:a16="http://schemas.microsoft.com/office/drawing/2014/main" id="{122A69A8-1CA3-486A-A675-DB22FF0D4A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1FC6F8-0BCD-47E9-9C64-690771D9C143}" type="slidenum">
              <a:rPr lang="en-US" altLang="zh-TW" smtClean="0"/>
              <a:pPr rtl="0"/>
              <a:t>18</a:t>
            </a:fld>
            <a:endParaRPr lang="zh-TW" altLang="en-US" dirty="0"/>
          </a:p>
        </p:txBody>
      </p:sp>
      <p:sp>
        <p:nvSpPr>
          <p:cNvPr id="59" name="文字版面配置區 58">
            <a:extLst>
              <a:ext uri="{FF2B5EF4-FFF2-40B4-BE49-F238E27FC236}">
                <a16:creationId xmlns:a16="http://schemas.microsoft.com/office/drawing/2014/main" id="{FDAF9C5E-FFD5-49FC-9788-18CE8F0958C1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1657350" y="1501775"/>
            <a:ext cx="9553576" cy="4348163"/>
          </a:xfrm>
        </p:spPr>
        <p:txBody>
          <a:bodyPr rtlCol="0">
            <a:normAutofit fontScale="92500" lnSpcReduction="20000"/>
          </a:bodyPr>
          <a:lstStyle/>
          <a:p>
            <a:pPr marL="342900" indent="-342900" algn="l" rtl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第</a:t>
            </a:r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51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屆國際大學生程式設計競賽（</a:t>
            </a:r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ICPC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）</a:t>
            </a:r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2026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亞洲區雲林站區域賽。</a:t>
            </a:r>
            <a:b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誠摯地 邀請企業參與這一全球頂尖程式設計競賽的盛會。此次盛會將於</a:t>
            </a:r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2026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12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月 </a:t>
            </a:r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12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日至</a:t>
            </a:r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14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日在</a:t>
            </a:r>
            <a:r>
              <a:rPr lang="zh-TW" altLang="en-US" sz="2000" dirty="0"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國立雲林科技大學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隆重舉行，預計吸引來自全國及國際的頂尖程式設計人才約</a:t>
            </a:r>
            <a:r>
              <a:rPr lang="en-US" altLang="zh-TW" sz="2000" dirty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550</a:t>
            </a:r>
            <a:r>
              <a:rPr lang="zh-TW" altLang="en-US" sz="2000" dirty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人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參加。</a:t>
            </a:r>
          </a:p>
          <a:p>
            <a:pPr marL="342900" indent="-342900" algn="l" rtl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ICPC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自</a:t>
            </a:r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1977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年成立以來，已成為</a:t>
            </a:r>
            <a:r>
              <a:rPr lang="zh-TW" altLang="en-US" sz="2000" dirty="0">
                <a:solidFill>
                  <a:srgbClr val="00B0F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全球最具影響力的程式設計競賽之一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，素有</a:t>
            </a:r>
            <a:r>
              <a:rPr lang="zh-TW" altLang="en-US" sz="2000" dirty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「程式設計奧林匹亞」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之稱。此次臺灣唯一場區域賽雲林站將是一個絕佳的平台，不僅能讓參賽者展示他們的創新能力和解決問題的技巧，也為企業提供了絕佳的宣傳和人才招募機會。</a:t>
            </a:r>
          </a:p>
          <a:p>
            <a:pPr marL="342900" indent="-342900" algn="l" rtl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企業可以在提升品牌形象的同時，找到符合企業需求的高端程式設計人才。共同推動程式設計教育和產業的發展。</a:t>
            </a:r>
          </a:p>
        </p:txBody>
      </p:sp>
    </p:spTree>
    <p:extLst>
      <p:ext uri="{BB962C8B-B14F-4D97-AF65-F5344CB8AC3E}">
        <p14:creationId xmlns:p14="http://schemas.microsoft.com/office/powerpoint/2010/main" val="191594792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標題 26">
            <a:extLst>
              <a:ext uri="{FF2B5EF4-FFF2-40B4-BE49-F238E27FC236}">
                <a16:creationId xmlns:a16="http://schemas.microsoft.com/office/drawing/2014/main" id="{AC2324A2-9A57-4433-8C66-C17D1D2703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marL="12700" algn="ctr">
              <a:lnSpc>
                <a:spcPct val="100000"/>
              </a:lnSpc>
              <a:spcBef>
                <a:spcPts val="130"/>
              </a:spcBef>
            </a:pPr>
            <a:r>
              <a:rPr lang="zh-TW" altLang="en-US" sz="2800" spc="75" dirty="0">
                <a:solidFill>
                  <a:srgbClr val="FFFFFF"/>
                </a:solidFill>
                <a:latin typeface="Arial Unicode MS"/>
                <a:cs typeface="Arial Unicode MS"/>
              </a:rPr>
              <a:t>企業贊助</a:t>
            </a:r>
            <a:r>
              <a:rPr lang="en-US" altLang="zh-TW" sz="2800" spc="-315" dirty="0">
                <a:solidFill>
                  <a:srgbClr val="FFFFFF"/>
                </a:solidFill>
                <a:latin typeface="Arial"/>
                <a:cs typeface="Arial"/>
              </a:rPr>
              <a:t>_</a:t>
            </a:r>
            <a:r>
              <a:rPr lang="zh-TW" altLang="en-US" sz="2800" spc="75" dirty="0">
                <a:solidFill>
                  <a:srgbClr val="FFFFFF"/>
                </a:solidFill>
                <a:latin typeface="Arial Unicode MS"/>
                <a:cs typeface="Arial Unicode MS"/>
              </a:rPr>
              <a:t>攤位展</a:t>
            </a:r>
            <a:r>
              <a:rPr lang="zh-TW" altLang="en-US" sz="2800" spc="25" dirty="0">
                <a:solidFill>
                  <a:srgbClr val="FFFFFF"/>
                </a:solidFill>
                <a:latin typeface="Arial Unicode MS"/>
                <a:cs typeface="Arial Unicode MS"/>
              </a:rPr>
              <a:t>示</a:t>
            </a:r>
            <a:endParaRPr lang="zh-TW" altLang="en-US" sz="2800" dirty="0">
              <a:latin typeface="Arial Unicode MS"/>
              <a:cs typeface="Arial Unicode MS"/>
            </a:endParaRPr>
          </a:p>
        </p:txBody>
      </p:sp>
      <p:sp>
        <p:nvSpPr>
          <p:cNvPr id="11" name="投影片編號版面配置區 10">
            <a:extLst>
              <a:ext uri="{FF2B5EF4-FFF2-40B4-BE49-F238E27FC236}">
                <a16:creationId xmlns:a16="http://schemas.microsoft.com/office/drawing/2014/main" id="{122A69A8-1CA3-486A-A675-DB22FF0D4A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1FC6F8-0BCD-47E9-9C64-690771D9C143}" type="slidenum">
              <a:rPr lang="en-US" altLang="zh-TW" smtClean="0"/>
              <a:pPr rtl="0"/>
              <a:t>19</a:t>
            </a:fld>
            <a:endParaRPr lang="zh-TW" altLang="en-US" dirty="0"/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34E8EC5E-4731-4794-91FB-AF3D94BEA79B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1120775" y="1690688"/>
            <a:ext cx="5371490" cy="354013"/>
          </a:xfrm>
        </p:spPr>
        <p:txBody>
          <a:bodyPr>
            <a:normAutofit fontScale="77500" lnSpcReduction="20000"/>
          </a:bodyPr>
          <a:lstStyle/>
          <a:p>
            <a:pPr marL="12700" marR="5080">
              <a:lnSpc>
                <a:spcPct val="117300"/>
              </a:lnSpc>
              <a:spcBef>
                <a:spcPts val="90"/>
              </a:spcBef>
            </a:pPr>
            <a:r>
              <a:rPr lang="zh-TW" altLang="en-US" sz="1600" b="1" spc="155" dirty="0">
                <a:solidFill>
                  <a:schemeClr val="accent1"/>
                </a:solidFill>
                <a:latin typeface="微軟正黑體"/>
                <a:cs typeface="微軟正黑體"/>
              </a:rPr>
              <a:t>隔間攤位</a:t>
            </a:r>
            <a:r>
              <a:rPr lang="en-US" altLang="zh-TW" sz="1600" b="1" spc="265" dirty="0">
                <a:solidFill>
                  <a:schemeClr val="accent1"/>
                </a:solidFill>
                <a:latin typeface="微軟正黑體"/>
                <a:cs typeface="微軟正黑體"/>
              </a:rPr>
              <a:t>_W300*D200*H250 </a:t>
            </a:r>
            <a:r>
              <a:rPr lang="zh-TW" altLang="en-US" sz="1600" b="1" spc="-885" dirty="0">
                <a:solidFill>
                  <a:schemeClr val="accent1"/>
                </a:solidFill>
                <a:latin typeface="微軟正黑體"/>
                <a:cs typeface="微軟正黑體"/>
              </a:rPr>
              <a:t> </a:t>
            </a:r>
            <a:r>
              <a:rPr lang="en-US" altLang="zh-TW" sz="1600" b="1" spc="290" dirty="0">
                <a:solidFill>
                  <a:schemeClr val="accent1"/>
                </a:solidFill>
                <a:latin typeface="微軟正黑體"/>
                <a:cs typeface="微軟正黑體"/>
              </a:rPr>
              <a:t>1</a:t>
            </a:r>
            <a:r>
              <a:rPr lang="zh-TW" altLang="en-US" sz="1600" b="1" spc="155" dirty="0">
                <a:solidFill>
                  <a:schemeClr val="accent1"/>
                </a:solidFill>
                <a:latin typeface="微軟正黑體"/>
                <a:cs typeface="微軟正黑體"/>
              </a:rPr>
              <a:t>張桌子</a:t>
            </a:r>
            <a:r>
              <a:rPr lang="en-US" altLang="zh-TW" sz="1600" b="1" spc="290" dirty="0">
                <a:solidFill>
                  <a:schemeClr val="accent1"/>
                </a:solidFill>
                <a:latin typeface="微軟正黑體"/>
                <a:cs typeface="微軟正黑體"/>
              </a:rPr>
              <a:t>2</a:t>
            </a:r>
            <a:r>
              <a:rPr lang="zh-TW" altLang="en-US" sz="1600" b="1" spc="155" dirty="0">
                <a:solidFill>
                  <a:schemeClr val="accent1"/>
                </a:solidFill>
                <a:latin typeface="微軟正黑體"/>
                <a:cs typeface="微軟正黑體"/>
              </a:rPr>
              <a:t>張椅子及桌</a:t>
            </a:r>
            <a:r>
              <a:rPr lang="zh-TW" altLang="en-US" sz="1600" b="1" spc="30" dirty="0">
                <a:solidFill>
                  <a:schemeClr val="accent1"/>
                </a:solidFill>
                <a:latin typeface="微軟正黑體"/>
                <a:cs typeface="微軟正黑體"/>
              </a:rPr>
              <a:t>巾</a:t>
            </a:r>
            <a:endParaRPr lang="zh-TW" altLang="en-US" sz="1600" dirty="0">
              <a:solidFill>
                <a:schemeClr val="accent1"/>
              </a:solidFill>
              <a:latin typeface="微軟正黑體"/>
              <a:cs typeface="微軟正黑體"/>
            </a:endParaRPr>
          </a:p>
        </p:txBody>
      </p:sp>
      <p:pic>
        <p:nvPicPr>
          <p:cNvPr id="8" name="object 5">
            <a:extLst>
              <a:ext uri="{FF2B5EF4-FFF2-40B4-BE49-F238E27FC236}">
                <a16:creationId xmlns:a16="http://schemas.microsoft.com/office/drawing/2014/main" id="{8995F522-DF53-4C7E-BEFA-8860FE6F5652}"/>
              </a:ext>
            </a:extLst>
          </p:cNvPr>
          <p:cNvPicPr/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51132" y="2049486"/>
            <a:ext cx="5517540" cy="3410843"/>
          </a:xfrm>
          <a:prstGeom prst="roundRect">
            <a:avLst>
              <a:gd name="adj" fmla="val 3381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object 7">
            <a:extLst>
              <a:ext uri="{FF2B5EF4-FFF2-40B4-BE49-F238E27FC236}">
                <a16:creationId xmlns:a16="http://schemas.microsoft.com/office/drawing/2014/main" id="{1FF98A96-0855-401B-ABA5-45E96AED79E5}"/>
              </a:ext>
            </a:extLst>
          </p:cNvPr>
          <p:cNvPicPr/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283204" y="1412405"/>
            <a:ext cx="3390900" cy="431682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81066521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標題 26">
            <a:extLst>
              <a:ext uri="{FF2B5EF4-FFF2-40B4-BE49-F238E27FC236}">
                <a16:creationId xmlns:a16="http://schemas.microsoft.com/office/drawing/2014/main" id="{AC2324A2-9A57-4433-8C66-C17D1D2703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zh-TW" altLang="en-US" spc="75" dirty="0">
                <a:latin typeface="Arial Unicode MS"/>
                <a:cs typeface="Arial Unicode MS"/>
              </a:rPr>
              <a:t>企業贊助</a:t>
            </a:r>
            <a:r>
              <a:rPr lang="en-US" altLang="zh-TW" spc="-315" dirty="0">
                <a:latin typeface="Arial"/>
                <a:cs typeface="Arial"/>
              </a:rPr>
              <a:t>_</a:t>
            </a:r>
            <a:r>
              <a:rPr lang="zh-TW" altLang="en-US" spc="75" dirty="0">
                <a:latin typeface="Arial Unicode MS"/>
                <a:cs typeface="Arial Unicode MS"/>
              </a:rPr>
              <a:t>攤位展</a:t>
            </a:r>
            <a:r>
              <a:rPr lang="zh-TW" altLang="en-US" spc="25" dirty="0">
                <a:latin typeface="Arial Unicode MS"/>
                <a:cs typeface="Arial Unicode MS"/>
              </a:rPr>
              <a:t>示</a:t>
            </a:r>
            <a:endParaRPr lang="zh-TW" altLang="en-US" dirty="0">
              <a:latin typeface="Arial Unicode MS"/>
              <a:cs typeface="Arial Unicode MS"/>
            </a:endParaRPr>
          </a:p>
        </p:txBody>
      </p:sp>
      <p:sp>
        <p:nvSpPr>
          <p:cNvPr id="11" name="投影片編號版面配置區 10">
            <a:extLst>
              <a:ext uri="{FF2B5EF4-FFF2-40B4-BE49-F238E27FC236}">
                <a16:creationId xmlns:a16="http://schemas.microsoft.com/office/drawing/2014/main" id="{122A69A8-1CA3-486A-A675-DB22FF0D4A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1FC6F8-0BCD-47E9-9C64-690771D9C143}" type="slidenum">
              <a:rPr lang="en-US" altLang="zh-TW" smtClean="0"/>
              <a:pPr rtl="0"/>
              <a:t>20</a:t>
            </a:fld>
            <a:endParaRPr lang="zh-TW" altLang="en-US" dirty="0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9BA3B76E-150D-4020-AE8D-604C3133D26E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7990774" y="2071327"/>
            <a:ext cx="2428875" cy="803275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zh-TW" altLang="en-US" sz="2400" dirty="0"/>
              <a:t>世界大賽  </a:t>
            </a:r>
            <a:endParaRPr lang="en-US" altLang="zh-TW" sz="2400" dirty="0"/>
          </a:p>
          <a:p>
            <a:pPr algn="l"/>
            <a:r>
              <a:rPr lang="zh-TW" altLang="en-US" sz="2400" dirty="0"/>
              <a:t>贊助商布置照</a:t>
            </a:r>
          </a:p>
          <a:p>
            <a:pPr algn="l"/>
            <a:endParaRPr lang="zh-TW" altLang="en-US" sz="2400" dirty="0"/>
          </a:p>
        </p:txBody>
      </p:sp>
      <p:grpSp>
        <p:nvGrpSpPr>
          <p:cNvPr id="5" name="群組 4">
            <a:extLst>
              <a:ext uri="{FF2B5EF4-FFF2-40B4-BE49-F238E27FC236}">
                <a16:creationId xmlns:a16="http://schemas.microsoft.com/office/drawing/2014/main" id="{0F7CEAEB-CE52-485E-A963-108650A8B874}"/>
              </a:ext>
            </a:extLst>
          </p:cNvPr>
          <p:cNvGrpSpPr/>
          <p:nvPr/>
        </p:nvGrpSpPr>
        <p:grpSpPr>
          <a:xfrm>
            <a:off x="928153" y="1655954"/>
            <a:ext cx="10335693" cy="4594136"/>
            <a:chOff x="567255" y="2070634"/>
            <a:chExt cx="17153490" cy="7624594"/>
          </a:xfrm>
        </p:grpSpPr>
        <p:pic>
          <p:nvPicPr>
            <p:cNvPr id="10" name="object 4">
              <a:extLst>
                <a:ext uri="{FF2B5EF4-FFF2-40B4-BE49-F238E27FC236}">
                  <a16:creationId xmlns:a16="http://schemas.microsoft.com/office/drawing/2014/main" id="{D801FC92-98B0-4782-910C-285FF57A72CC}"/>
                </a:ext>
              </a:extLst>
            </p:cNvPr>
            <p:cNvPicPr/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780474" y="5979495"/>
              <a:ext cx="4957813" cy="3714750"/>
            </a:xfrm>
            <a:prstGeom prst="rect">
              <a:avLst/>
            </a:prstGeom>
          </p:spPr>
        </p:pic>
        <p:pic>
          <p:nvPicPr>
            <p:cNvPr id="12" name="object 5">
              <a:extLst>
                <a:ext uri="{FF2B5EF4-FFF2-40B4-BE49-F238E27FC236}">
                  <a16:creationId xmlns:a16="http://schemas.microsoft.com/office/drawing/2014/main" id="{031115DF-71CB-4EF3-8302-851608235219}"/>
                </a:ext>
              </a:extLst>
            </p:cNvPr>
            <p:cNvPicPr/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780474" y="2070634"/>
              <a:ext cx="4957813" cy="3714749"/>
            </a:xfrm>
            <a:prstGeom prst="rect">
              <a:avLst/>
            </a:prstGeom>
          </p:spPr>
        </p:pic>
        <p:pic>
          <p:nvPicPr>
            <p:cNvPr id="13" name="object 6">
              <a:extLst>
                <a:ext uri="{FF2B5EF4-FFF2-40B4-BE49-F238E27FC236}">
                  <a16:creationId xmlns:a16="http://schemas.microsoft.com/office/drawing/2014/main" id="{C0252A4B-9385-42C1-A73A-DF3C995DFF94}"/>
                </a:ext>
              </a:extLst>
            </p:cNvPr>
            <p:cNvPicPr/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67255" y="2070634"/>
              <a:ext cx="4957814" cy="3714749"/>
            </a:xfrm>
            <a:prstGeom prst="rect">
              <a:avLst/>
            </a:prstGeom>
          </p:spPr>
        </p:pic>
        <p:pic>
          <p:nvPicPr>
            <p:cNvPr id="14" name="object 7">
              <a:extLst>
                <a:ext uri="{FF2B5EF4-FFF2-40B4-BE49-F238E27FC236}">
                  <a16:creationId xmlns:a16="http://schemas.microsoft.com/office/drawing/2014/main" id="{5CFC783C-10B4-43E8-B48A-1B6611BF8BB8}"/>
                </a:ext>
              </a:extLst>
            </p:cNvPr>
            <p:cNvPicPr/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063946" y="4704130"/>
              <a:ext cx="6656799" cy="4991098"/>
            </a:xfrm>
            <a:prstGeom prst="rect">
              <a:avLst/>
            </a:prstGeom>
          </p:spPr>
        </p:pic>
        <p:pic>
          <p:nvPicPr>
            <p:cNvPr id="15" name="object 8">
              <a:extLst>
                <a:ext uri="{FF2B5EF4-FFF2-40B4-BE49-F238E27FC236}">
                  <a16:creationId xmlns:a16="http://schemas.microsoft.com/office/drawing/2014/main" id="{8E42B4AD-91A4-4168-8AEC-1DBAD9A6A9C2}"/>
                </a:ext>
              </a:extLst>
            </p:cNvPr>
            <p:cNvPicPr/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67255" y="5979495"/>
              <a:ext cx="4952999" cy="371475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3084080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標題 26">
            <a:extLst>
              <a:ext uri="{FF2B5EF4-FFF2-40B4-BE49-F238E27FC236}">
                <a16:creationId xmlns:a16="http://schemas.microsoft.com/office/drawing/2014/main" id="{AC2324A2-9A57-4433-8C66-C17D1D2703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21305" y="365125"/>
            <a:ext cx="7852191" cy="1325563"/>
          </a:xfrm>
        </p:spPr>
        <p:txBody>
          <a:bodyPr rtlCol="0">
            <a:norm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zh-TW" altLang="en-US" spc="75" dirty="0">
                <a:solidFill>
                  <a:srgbClr val="49B6BB"/>
                </a:solidFill>
              </a:rPr>
              <a:t>贊助回饋</a:t>
            </a:r>
            <a:r>
              <a:rPr lang="zh-TW" altLang="en-US" spc="75" dirty="0">
                <a:solidFill>
                  <a:srgbClr val="49B6BB"/>
                </a:solidFill>
                <a:latin typeface="Kozuka Gothic Pro R"/>
                <a:cs typeface="Kozuka Gothic Pro R"/>
              </a:rPr>
              <a:t>⽅</a:t>
            </a:r>
            <a:r>
              <a:rPr lang="zh-TW" altLang="en-US" spc="25" dirty="0">
                <a:solidFill>
                  <a:srgbClr val="49B6BB"/>
                </a:solidFill>
              </a:rPr>
              <a:t>案</a:t>
            </a:r>
            <a:endParaRPr lang="zh-TW" altLang="en-US" dirty="0">
              <a:solidFill>
                <a:srgbClr val="49B6BB"/>
              </a:solidFill>
              <a:latin typeface="Arial Unicode MS"/>
              <a:cs typeface="Arial Unicode MS"/>
            </a:endParaRPr>
          </a:p>
        </p:txBody>
      </p:sp>
      <p:sp>
        <p:nvSpPr>
          <p:cNvPr id="11" name="投影片編號版面配置區 10">
            <a:extLst>
              <a:ext uri="{FF2B5EF4-FFF2-40B4-BE49-F238E27FC236}">
                <a16:creationId xmlns:a16="http://schemas.microsoft.com/office/drawing/2014/main" id="{122A69A8-1CA3-486A-A675-DB22FF0D4A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1FC6F8-0BCD-47E9-9C64-690771D9C143}" type="slidenum">
              <a:rPr lang="en-US" altLang="zh-TW" smtClean="0"/>
              <a:pPr rtl="0"/>
              <a:t>21</a:t>
            </a:fld>
            <a:endParaRPr lang="zh-TW" altLang="en-US" dirty="0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9BA3B76E-150D-4020-AE8D-604C3133D26E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1951937" y="1690688"/>
            <a:ext cx="8499889" cy="803275"/>
          </a:xfrm>
        </p:spPr>
        <p:txBody>
          <a:bodyPr/>
          <a:lstStyle/>
          <a:p>
            <a:r>
              <a:rPr lang="zh-TW" altLang="en-US" sz="1800" dirty="0"/>
              <a:t>所有贊助：貴公司的名稱將出現在官方網站、大會手冊，提升企業的品牌曝光度，並頒予感謝狀。</a:t>
            </a:r>
          </a:p>
          <a:p>
            <a:endParaRPr lang="zh-TW" altLang="en-US" sz="1800" dirty="0"/>
          </a:p>
        </p:txBody>
      </p:sp>
      <p:graphicFrame>
        <p:nvGraphicFramePr>
          <p:cNvPr id="3" name="表格 2">
            <a:extLst>
              <a:ext uri="{FF2B5EF4-FFF2-40B4-BE49-F238E27FC236}">
                <a16:creationId xmlns:a16="http://schemas.microsoft.com/office/drawing/2014/main" id="{E471DEBA-CD59-4792-8270-E5EA334375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7611641"/>
              </p:ext>
            </p:extLst>
          </p:nvPr>
        </p:nvGraphicFramePr>
        <p:xfrm>
          <a:off x="2021304" y="2284808"/>
          <a:ext cx="8499890" cy="4009438"/>
        </p:xfrm>
        <a:graphic>
          <a:graphicData uri="http://schemas.openxmlformats.org/drawingml/2006/table">
            <a:tbl>
              <a:tblPr firstRow="1" firstCol="1">
                <a:tableStyleId>{5C22544A-7EE6-4342-B048-85BDC9FD1C3A}</a:tableStyleId>
              </a:tblPr>
              <a:tblGrid>
                <a:gridCol w="2449896">
                  <a:extLst>
                    <a:ext uri="{9D8B030D-6E8A-4147-A177-3AD203B41FA5}">
                      <a16:colId xmlns:a16="http://schemas.microsoft.com/office/drawing/2014/main" val="2448527258"/>
                    </a:ext>
                  </a:extLst>
                </a:gridCol>
                <a:gridCol w="1202400">
                  <a:extLst>
                    <a:ext uri="{9D8B030D-6E8A-4147-A177-3AD203B41FA5}">
                      <a16:colId xmlns:a16="http://schemas.microsoft.com/office/drawing/2014/main" val="867040258"/>
                    </a:ext>
                  </a:extLst>
                </a:gridCol>
                <a:gridCol w="1216800">
                  <a:extLst>
                    <a:ext uri="{9D8B030D-6E8A-4147-A177-3AD203B41FA5}">
                      <a16:colId xmlns:a16="http://schemas.microsoft.com/office/drawing/2014/main" val="436768814"/>
                    </a:ext>
                  </a:extLst>
                </a:gridCol>
                <a:gridCol w="1252800">
                  <a:extLst>
                    <a:ext uri="{9D8B030D-6E8A-4147-A177-3AD203B41FA5}">
                      <a16:colId xmlns:a16="http://schemas.microsoft.com/office/drawing/2014/main" val="4232348061"/>
                    </a:ext>
                  </a:extLst>
                </a:gridCol>
                <a:gridCol w="1188000">
                  <a:extLst>
                    <a:ext uri="{9D8B030D-6E8A-4147-A177-3AD203B41FA5}">
                      <a16:colId xmlns:a16="http://schemas.microsoft.com/office/drawing/2014/main" val="3215712273"/>
                    </a:ext>
                  </a:extLst>
                </a:gridCol>
                <a:gridCol w="1189994">
                  <a:extLst>
                    <a:ext uri="{9D8B030D-6E8A-4147-A177-3AD203B41FA5}">
                      <a16:colId xmlns:a16="http://schemas.microsoft.com/office/drawing/2014/main" val="3678597061"/>
                    </a:ext>
                  </a:extLst>
                </a:gridCol>
              </a:tblGrid>
              <a:tr h="45013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9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515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500"/>
                        </a:spcAft>
                      </a:pPr>
                      <a:r>
                        <a:rPr lang="zh-TW" sz="14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鑽石級</a:t>
                      </a:r>
                      <a:endParaRPr lang="zh-TW" sz="1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500"/>
                        </a:spcAft>
                      </a:pPr>
                      <a:r>
                        <a:rPr lang="zh-TW" sz="14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白金級</a:t>
                      </a:r>
                      <a:endParaRPr lang="zh-TW" sz="1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500"/>
                        </a:spcAft>
                      </a:pPr>
                      <a:r>
                        <a:rPr lang="zh-TW" sz="14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金級</a:t>
                      </a:r>
                      <a:endParaRPr lang="zh-TW" sz="1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515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500"/>
                        </a:spcAft>
                      </a:pPr>
                      <a:r>
                        <a:rPr lang="zh-TW" sz="14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銀級</a:t>
                      </a:r>
                      <a:endParaRPr lang="zh-TW" sz="1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500"/>
                        </a:spcAft>
                      </a:pPr>
                      <a:r>
                        <a:rPr lang="zh-TW" sz="14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銅級</a:t>
                      </a:r>
                      <a:endParaRPr lang="zh-TW" sz="1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2870070"/>
                  </a:ext>
                </a:extLst>
              </a:tr>
              <a:tr h="441164">
                <a:tc>
                  <a:txBody>
                    <a:bodyPr/>
                    <a:lstStyle/>
                    <a:p>
                      <a:pPr lvl="1">
                        <a:lnSpc>
                          <a:spcPct val="150000"/>
                        </a:lnSpc>
                        <a:spcAft>
                          <a:spcPts val="500"/>
                        </a:spcAft>
                      </a:pPr>
                      <a:r>
                        <a:rPr lang="zh-TW" sz="16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贊助金額</a:t>
                      </a:r>
                      <a:endParaRPr lang="zh-TW" sz="14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515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500"/>
                        </a:spcAft>
                      </a:pPr>
                      <a:r>
                        <a:rPr lang="en-US" altLang="zh-TW" sz="1600" b="1" dirty="0">
                          <a:solidFill>
                            <a:srgbClr val="00515C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  <a:r>
                        <a:rPr lang="en-US" sz="1600" b="1" dirty="0">
                          <a:solidFill>
                            <a:srgbClr val="00515C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</a:t>
                      </a:r>
                      <a:r>
                        <a:rPr lang="zh-TW" sz="1600" b="1" dirty="0">
                          <a:solidFill>
                            <a:srgbClr val="00515C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萬</a:t>
                      </a:r>
                      <a:endParaRPr lang="zh-TW" sz="1400" b="1" dirty="0">
                        <a:solidFill>
                          <a:srgbClr val="00515C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500"/>
                        </a:spcAft>
                      </a:pPr>
                      <a:r>
                        <a:rPr lang="en-US" altLang="zh-TW" sz="1600" b="1" dirty="0">
                          <a:solidFill>
                            <a:srgbClr val="00515C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15</a:t>
                      </a:r>
                      <a:r>
                        <a:rPr lang="zh-TW" sz="1600" b="1" dirty="0">
                          <a:solidFill>
                            <a:srgbClr val="00515C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萬</a:t>
                      </a:r>
                      <a:endParaRPr lang="zh-TW" sz="1400" b="1" dirty="0">
                        <a:solidFill>
                          <a:srgbClr val="00515C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500"/>
                        </a:spcAft>
                      </a:pPr>
                      <a:r>
                        <a:rPr lang="en-US" sz="1600" b="1" dirty="0">
                          <a:solidFill>
                            <a:srgbClr val="00515C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</a:t>
                      </a:r>
                      <a:r>
                        <a:rPr lang="zh-TW" sz="1600" b="1" dirty="0">
                          <a:solidFill>
                            <a:srgbClr val="00515C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萬</a:t>
                      </a:r>
                      <a:endParaRPr lang="zh-TW" sz="1400" b="1" dirty="0">
                        <a:solidFill>
                          <a:srgbClr val="00515C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500"/>
                        </a:spcAft>
                      </a:pPr>
                      <a:r>
                        <a:rPr lang="en-US" sz="1600" b="1" dirty="0">
                          <a:solidFill>
                            <a:srgbClr val="00515C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</a:t>
                      </a:r>
                      <a:r>
                        <a:rPr lang="zh-TW" sz="1600" b="1" dirty="0">
                          <a:solidFill>
                            <a:srgbClr val="00515C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萬</a:t>
                      </a:r>
                      <a:endParaRPr lang="zh-TW" sz="1400" b="1" dirty="0">
                        <a:solidFill>
                          <a:srgbClr val="00515C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500"/>
                        </a:spcAft>
                      </a:pPr>
                      <a:r>
                        <a:rPr lang="en-US" sz="1600" b="1" dirty="0">
                          <a:solidFill>
                            <a:srgbClr val="00515C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</a:t>
                      </a:r>
                      <a:r>
                        <a:rPr lang="zh-TW" sz="1600" b="1" dirty="0">
                          <a:solidFill>
                            <a:srgbClr val="00515C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萬以下</a:t>
                      </a:r>
                      <a:endParaRPr lang="zh-TW" sz="1400" b="1" dirty="0">
                        <a:solidFill>
                          <a:srgbClr val="00515C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9712839"/>
                  </a:ext>
                </a:extLst>
              </a:tr>
              <a:tr h="389790">
                <a:tc>
                  <a:txBody>
                    <a:bodyPr/>
                    <a:lstStyle/>
                    <a:p>
                      <a:pPr lvl="1">
                        <a:lnSpc>
                          <a:spcPct val="150000"/>
                        </a:lnSpc>
                      </a:pPr>
                      <a:r>
                        <a:rPr lang="zh-TW" sz="16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網站</a:t>
                      </a:r>
                      <a:r>
                        <a:rPr lang="en-US" sz="16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LOGO</a:t>
                      </a:r>
                      <a:endParaRPr lang="zh-TW" sz="14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515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500"/>
                        </a:spcAft>
                      </a:pPr>
                      <a:r>
                        <a:rPr lang="en-US" sz="1400" b="1" dirty="0">
                          <a:solidFill>
                            <a:srgbClr val="00515C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V</a:t>
                      </a:r>
                      <a:endParaRPr lang="zh-TW" sz="1400" b="1" dirty="0">
                        <a:solidFill>
                          <a:srgbClr val="00515C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5E5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500"/>
                        </a:spcAft>
                      </a:pPr>
                      <a:r>
                        <a:rPr lang="en-US" sz="1400" b="1" dirty="0">
                          <a:solidFill>
                            <a:srgbClr val="00515C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V</a:t>
                      </a:r>
                      <a:endParaRPr lang="zh-TW" sz="1400" b="1" dirty="0">
                        <a:solidFill>
                          <a:srgbClr val="00515C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5E5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500"/>
                        </a:spcAft>
                      </a:pPr>
                      <a:r>
                        <a:rPr lang="en-US" sz="1400" b="1" dirty="0">
                          <a:solidFill>
                            <a:srgbClr val="00515C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V</a:t>
                      </a:r>
                      <a:endParaRPr lang="zh-TW" sz="1400" b="1" dirty="0">
                        <a:solidFill>
                          <a:srgbClr val="00515C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5E5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500"/>
                        </a:spcAft>
                      </a:pPr>
                      <a:r>
                        <a:rPr lang="en-US" sz="1400" b="1" dirty="0">
                          <a:solidFill>
                            <a:srgbClr val="00515C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V</a:t>
                      </a:r>
                      <a:endParaRPr lang="zh-TW" sz="1400" b="1" dirty="0">
                        <a:solidFill>
                          <a:srgbClr val="00515C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5E5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500"/>
                        </a:spcAft>
                      </a:pPr>
                      <a:r>
                        <a:rPr lang="en-US" sz="1400" b="1" dirty="0">
                          <a:solidFill>
                            <a:srgbClr val="00515C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V</a:t>
                      </a:r>
                      <a:endParaRPr lang="zh-TW" sz="1400" b="1" dirty="0">
                        <a:solidFill>
                          <a:srgbClr val="00515C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5E5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42156999"/>
                  </a:ext>
                </a:extLst>
              </a:tr>
              <a:tr h="252712">
                <a:tc>
                  <a:txBody>
                    <a:bodyPr/>
                    <a:lstStyle/>
                    <a:p>
                      <a:pPr lvl="1">
                        <a:lnSpc>
                          <a:spcPct val="150000"/>
                        </a:lnSpc>
                        <a:spcAft>
                          <a:spcPts val="500"/>
                        </a:spcAft>
                      </a:pPr>
                      <a:r>
                        <a:rPr lang="zh-TW" sz="16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大會手冊</a:t>
                      </a:r>
                      <a:r>
                        <a:rPr lang="en-US" sz="16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LOGO</a:t>
                      </a:r>
                      <a:endParaRPr lang="zh-TW" sz="14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515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400" b="1" dirty="0">
                          <a:solidFill>
                            <a:srgbClr val="00515C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V</a:t>
                      </a:r>
                      <a:endParaRPr lang="zh-TW" sz="1400" b="1" dirty="0">
                        <a:solidFill>
                          <a:srgbClr val="00515C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400" b="1" dirty="0">
                          <a:solidFill>
                            <a:srgbClr val="00515C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V</a:t>
                      </a:r>
                      <a:endParaRPr lang="zh-TW" sz="1400" b="1" dirty="0">
                        <a:solidFill>
                          <a:srgbClr val="00515C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400" b="1" dirty="0">
                          <a:solidFill>
                            <a:srgbClr val="00515C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V</a:t>
                      </a:r>
                      <a:endParaRPr lang="zh-TW" sz="1400" b="1" dirty="0">
                        <a:solidFill>
                          <a:srgbClr val="00515C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400" b="1">
                          <a:solidFill>
                            <a:srgbClr val="00515C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V</a:t>
                      </a:r>
                      <a:endParaRPr lang="zh-TW" sz="1400" b="1">
                        <a:solidFill>
                          <a:srgbClr val="00515C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400" b="1" dirty="0">
                          <a:solidFill>
                            <a:srgbClr val="00515C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V</a:t>
                      </a:r>
                      <a:endParaRPr lang="zh-TW" sz="1400" b="1" dirty="0">
                        <a:solidFill>
                          <a:srgbClr val="00515C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468556"/>
                  </a:ext>
                </a:extLst>
              </a:tr>
              <a:tr h="424040">
                <a:tc>
                  <a:txBody>
                    <a:bodyPr/>
                    <a:lstStyle/>
                    <a:p>
                      <a:pPr lvl="1">
                        <a:lnSpc>
                          <a:spcPct val="150000"/>
                        </a:lnSpc>
                        <a:spcAft>
                          <a:spcPts val="500"/>
                        </a:spcAft>
                      </a:pPr>
                      <a:r>
                        <a:rPr lang="zh-TW" sz="16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巨型看板</a:t>
                      </a:r>
                      <a:r>
                        <a:rPr lang="en-US" sz="16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LOGO</a:t>
                      </a:r>
                      <a:endParaRPr lang="zh-TW" sz="14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515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400" b="1">
                          <a:solidFill>
                            <a:srgbClr val="00515C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V</a:t>
                      </a:r>
                      <a:endParaRPr lang="zh-TW" sz="1400" b="1">
                        <a:solidFill>
                          <a:srgbClr val="00515C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5E5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400" b="1" dirty="0">
                          <a:solidFill>
                            <a:srgbClr val="00515C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V</a:t>
                      </a:r>
                      <a:endParaRPr lang="zh-TW" sz="1400" b="1" dirty="0">
                        <a:solidFill>
                          <a:srgbClr val="00515C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5E5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400" b="1" dirty="0">
                          <a:solidFill>
                            <a:srgbClr val="00515C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V</a:t>
                      </a:r>
                      <a:endParaRPr lang="zh-TW" sz="1400" b="1" dirty="0">
                        <a:solidFill>
                          <a:srgbClr val="00515C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5E5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400" b="1" dirty="0">
                          <a:solidFill>
                            <a:srgbClr val="00515C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V</a:t>
                      </a:r>
                      <a:endParaRPr lang="zh-TW" sz="1400" b="1" dirty="0">
                        <a:solidFill>
                          <a:srgbClr val="00515C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5E5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400" b="1" dirty="0">
                          <a:solidFill>
                            <a:srgbClr val="00515C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-</a:t>
                      </a:r>
                      <a:endParaRPr lang="zh-TW" sz="1400" b="1" dirty="0">
                        <a:solidFill>
                          <a:srgbClr val="00515C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5E5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5676146"/>
                  </a:ext>
                </a:extLst>
              </a:tr>
              <a:tr h="357987">
                <a:tc>
                  <a:txBody>
                    <a:bodyPr/>
                    <a:lstStyle/>
                    <a:p>
                      <a:pPr lvl="1">
                        <a:lnSpc>
                          <a:spcPct val="150000"/>
                        </a:lnSpc>
                        <a:spcAft>
                          <a:spcPts val="500"/>
                        </a:spcAft>
                      </a:pPr>
                      <a:r>
                        <a:rPr lang="zh-TW" sz="16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感謝狀</a:t>
                      </a:r>
                      <a:endParaRPr lang="zh-TW" sz="14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515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400" b="1">
                          <a:solidFill>
                            <a:srgbClr val="00515C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V</a:t>
                      </a:r>
                      <a:endParaRPr lang="zh-TW" sz="1400" b="1">
                        <a:solidFill>
                          <a:srgbClr val="00515C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400" b="1" dirty="0">
                          <a:solidFill>
                            <a:srgbClr val="00515C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V</a:t>
                      </a:r>
                      <a:endParaRPr lang="zh-TW" sz="1400" b="1" dirty="0">
                        <a:solidFill>
                          <a:srgbClr val="00515C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400" b="1" dirty="0">
                          <a:solidFill>
                            <a:srgbClr val="00515C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V</a:t>
                      </a:r>
                      <a:endParaRPr lang="zh-TW" sz="1400" b="1" dirty="0">
                        <a:solidFill>
                          <a:srgbClr val="00515C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400" b="1" dirty="0">
                          <a:solidFill>
                            <a:srgbClr val="00515C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V</a:t>
                      </a:r>
                      <a:endParaRPr lang="zh-TW" sz="1400" b="1" dirty="0">
                        <a:solidFill>
                          <a:srgbClr val="00515C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400" b="1" dirty="0">
                          <a:solidFill>
                            <a:srgbClr val="00515C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V</a:t>
                      </a:r>
                      <a:endParaRPr lang="zh-TW" sz="1400" b="1" dirty="0">
                        <a:solidFill>
                          <a:srgbClr val="00515C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2171134"/>
                  </a:ext>
                </a:extLst>
              </a:tr>
              <a:tr h="247411">
                <a:tc>
                  <a:txBody>
                    <a:bodyPr/>
                    <a:lstStyle/>
                    <a:p>
                      <a:pPr lvl="1">
                        <a:lnSpc>
                          <a:spcPct val="150000"/>
                        </a:lnSpc>
                        <a:spcAft>
                          <a:spcPts val="500"/>
                        </a:spcAft>
                      </a:pPr>
                      <a:r>
                        <a:rPr lang="zh-TW" sz="16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大會手冊廣告</a:t>
                      </a:r>
                      <a:endParaRPr lang="zh-TW" sz="14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515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400" b="1">
                          <a:solidFill>
                            <a:srgbClr val="00515C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V</a:t>
                      </a:r>
                      <a:endParaRPr lang="zh-TW" sz="1400" b="1">
                        <a:solidFill>
                          <a:srgbClr val="00515C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5E5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400" b="1" dirty="0">
                          <a:solidFill>
                            <a:srgbClr val="00515C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V</a:t>
                      </a:r>
                      <a:endParaRPr lang="zh-TW" sz="1400" b="1" dirty="0">
                        <a:solidFill>
                          <a:srgbClr val="00515C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5E5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400" b="1" dirty="0">
                          <a:solidFill>
                            <a:srgbClr val="00515C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V</a:t>
                      </a:r>
                      <a:endParaRPr lang="zh-TW" sz="1400" b="1" dirty="0">
                        <a:solidFill>
                          <a:srgbClr val="00515C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5E5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400" b="1" dirty="0">
                          <a:solidFill>
                            <a:srgbClr val="00515C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-</a:t>
                      </a:r>
                      <a:endParaRPr lang="zh-TW" sz="1400" b="1" dirty="0">
                        <a:solidFill>
                          <a:srgbClr val="00515C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5E5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400" b="1" dirty="0">
                          <a:solidFill>
                            <a:srgbClr val="00515C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-</a:t>
                      </a:r>
                      <a:endParaRPr lang="zh-TW" sz="1400" b="1" dirty="0">
                        <a:solidFill>
                          <a:srgbClr val="00515C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5E5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3674518"/>
                  </a:ext>
                </a:extLst>
              </a:tr>
              <a:tr h="252712">
                <a:tc>
                  <a:txBody>
                    <a:bodyPr/>
                    <a:lstStyle/>
                    <a:p>
                      <a:pPr lvl="1">
                        <a:lnSpc>
                          <a:spcPct val="150000"/>
                        </a:lnSpc>
                        <a:spcAft>
                          <a:spcPts val="500"/>
                        </a:spcAft>
                      </a:pPr>
                      <a:r>
                        <a:rPr lang="zh-TW" sz="16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活動紀念品與膳食</a:t>
                      </a:r>
                      <a:endParaRPr lang="zh-TW" sz="14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515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400" b="1">
                          <a:solidFill>
                            <a:srgbClr val="00515C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V</a:t>
                      </a:r>
                      <a:endParaRPr lang="zh-TW" sz="1400" b="1">
                        <a:solidFill>
                          <a:srgbClr val="00515C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400" b="1">
                          <a:solidFill>
                            <a:srgbClr val="00515C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V</a:t>
                      </a:r>
                      <a:endParaRPr lang="zh-TW" sz="1400" b="1">
                        <a:solidFill>
                          <a:srgbClr val="00515C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400" b="1" dirty="0">
                          <a:solidFill>
                            <a:srgbClr val="00515C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V</a:t>
                      </a:r>
                      <a:endParaRPr lang="zh-TW" sz="1400" b="1" dirty="0">
                        <a:solidFill>
                          <a:srgbClr val="00515C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400" b="1" dirty="0">
                          <a:solidFill>
                            <a:srgbClr val="00515C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-</a:t>
                      </a:r>
                      <a:endParaRPr lang="zh-TW" sz="1400" b="1" dirty="0">
                        <a:solidFill>
                          <a:srgbClr val="00515C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400" b="1" dirty="0">
                          <a:solidFill>
                            <a:srgbClr val="00515C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-</a:t>
                      </a:r>
                      <a:endParaRPr lang="zh-TW" sz="1400" b="1" dirty="0">
                        <a:solidFill>
                          <a:srgbClr val="00515C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8759218"/>
                  </a:ext>
                </a:extLst>
              </a:tr>
              <a:tr h="341678">
                <a:tc>
                  <a:txBody>
                    <a:bodyPr/>
                    <a:lstStyle/>
                    <a:p>
                      <a:pPr lvl="1">
                        <a:lnSpc>
                          <a:spcPct val="150000"/>
                        </a:lnSpc>
                        <a:spcAft>
                          <a:spcPts val="500"/>
                        </a:spcAft>
                      </a:pPr>
                      <a:r>
                        <a:rPr lang="zh-TW" sz="16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參展攤位</a:t>
                      </a:r>
                      <a:endParaRPr lang="zh-TW" sz="14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515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400" b="1" dirty="0">
                          <a:solidFill>
                            <a:srgbClr val="00515C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V</a:t>
                      </a:r>
                      <a:endParaRPr lang="zh-TW" sz="1400" b="1" dirty="0">
                        <a:solidFill>
                          <a:srgbClr val="00515C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5E5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400" b="1" dirty="0">
                          <a:solidFill>
                            <a:srgbClr val="00515C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V</a:t>
                      </a:r>
                      <a:endParaRPr lang="zh-TW" sz="1400" b="1" dirty="0">
                        <a:solidFill>
                          <a:srgbClr val="00515C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5E5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400" b="1" dirty="0">
                          <a:solidFill>
                            <a:srgbClr val="00515C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-</a:t>
                      </a:r>
                      <a:endParaRPr lang="zh-TW" sz="1400" b="1" dirty="0">
                        <a:solidFill>
                          <a:srgbClr val="00515C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5E5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400" b="1" dirty="0">
                          <a:solidFill>
                            <a:srgbClr val="00515C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-</a:t>
                      </a:r>
                      <a:endParaRPr lang="zh-TW" sz="1400" b="1" dirty="0">
                        <a:solidFill>
                          <a:srgbClr val="00515C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5E5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400" b="1" dirty="0">
                          <a:solidFill>
                            <a:srgbClr val="00515C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-</a:t>
                      </a:r>
                      <a:endParaRPr lang="zh-TW" sz="1400" b="1" dirty="0">
                        <a:solidFill>
                          <a:srgbClr val="00515C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5E5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224883"/>
                  </a:ext>
                </a:extLst>
              </a:tr>
              <a:tr h="252712">
                <a:tc>
                  <a:txBody>
                    <a:bodyPr/>
                    <a:lstStyle/>
                    <a:p>
                      <a:pPr lvl="1">
                        <a:lnSpc>
                          <a:spcPct val="150000"/>
                        </a:lnSpc>
                        <a:spcAft>
                          <a:spcPts val="500"/>
                        </a:spcAft>
                      </a:pPr>
                      <a:r>
                        <a:rPr lang="zh-TW" sz="16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晚宴名額</a:t>
                      </a:r>
                      <a:endParaRPr lang="zh-TW" sz="14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515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600" b="1">
                          <a:solidFill>
                            <a:srgbClr val="00515C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</a:t>
                      </a:r>
                      <a:r>
                        <a:rPr lang="zh-TW" sz="1600" b="1">
                          <a:solidFill>
                            <a:srgbClr val="00515C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名</a:t>
                      </a:r>
                      <a:endParaRPr lang="zh-TW" sz="1400" b="1">
                        <a:solidFill>
                          <a:srgbClr val="00515C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600" b="1">
                          <a:solidFill>
                            <a:srgbClr val="00515C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  <a:r>
                        <a:rPr lang="zh-TW" sz="1600" b="1">
                          <a:solidFill>
                            <a:srgbClr val="00515C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名</a:t>
                      </a:r>
                      <a:endParaRPr lang="zh-TW" sz="1400" b="1">
                        <a:solidFill>
                          <a:srgbClr val="00515C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600" b="1">
                          <a:solidFill>
                            <a:srgbClr val="00515C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  <a:r>
                        <a:rPr lang="zh-TW" sz="1600" b="1">
                          <a:solidFill>
                            <a:srgbClr val="00515C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名</a:t>
                      </a:r>
                      <a:endParaRPr lang="zh-TW" sz="1400" b="1">
                        <a:solidFill>
                          <a:srgbClr val="00515C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600" b="1" dirty="0">
                          <a:solidFill>
                            <a:srgbClr val="00515C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-</a:t>
                      </a:r>
                      <a:endParaRPr lang="zh-TW" sz="1400" b="1" dirty="0">
                        <a:solidFill>
                          <a:srgbClr val="00515C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600" b="1" dirty="0">
                          <a:solidFill>
                            <a:srgbClr val="00515C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-</a:t>
                      </a:r>
                      <a:endParaRPr lang="zh-TW" sz="1400" b="1" dirty="0">
                        <a:solidFill>
                          <a:srgbClr val="00515C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2465592"/>
                  </a:ext>
                </a:extLst>
              </a:tr>
              <a:tr h="252712">
                <a:tc>
                  <a:txBody>
                    <a:bodyPr/>
                    <a:lstStyle/>
                    <a:p>
                      <a:pPr lvl="1">
                        <a:lnSpc>
                          <a:spcPct val="150000"/>
                        </a:lnSpc>
                        <a:spcAft>
                          <a:spcPts val="500"/>
                        </a:spcAft>
                      </a:pPr>
                      <a:r>
                        <a:rPr lang="zh-TW" sz="16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住宿</a:t>
                      </a:r>
                      <a:endParaRPr lang="zh-TW" sz="14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515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500"/>
                        </a:spcAft>
                      </a:pPr>
                      <a:r>
                        <a:rPr lang="en-US" sz="1600" b="1" dirty="0">
                          <a:solidFill>
                            <a:srgbClr val="00515C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  <a:r>
                        <a:rPr lang="zh-TW" sz="1600" b="1" dirty="0">
                          <a:solidFill>
                            <a:srgbClr val="00515C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間</a:t>
                      </a:r>
                      <a:endParaRPr lang="zh-TW" sz="1400" b="1" dirty="0">
                        <a:solidFill>
                          <a:srgbClr val="00515C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5E5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500"/>
                        </a:spcAft>
                      </a:pPr>
                      <a:r>
                        <a:rPr lang="en-US" sz="1600" b="1" dirty="0">
                          <a:solidFill>
                            <a:srgbClr val="00515C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  <a:r>
                        <a:rPr lang="zh-TW" sz="1600" b="1" dirty="0">
                          <a:solidFill>
                            <a:srgbClr val="00515C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間</a:t>
                      </a:r>
                      <a:endParaRPr lang="zh-TW" sz="1400" b="1" dirty="0">
                        <a:solidFill>
                          <a:srgbClr val="00515C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5E5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500"/>
                        </a:spcAft>
                      </a:pPr>
                      <a:r>
                        <a:rPr lang="en-US" sz="1600" b="1" dirty="0">
                          <a:solidFill>
                            <a:srgbClr val="00515C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  <a:r>
                        <a:rPr lang="zh-TW" sz="1600" b="1" dirty="0">
                          <a:solidFill>
                            <a:srgbClr val="00515C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間</a:t>
                      </a:r>
                      <a:endParaRPr lang="zh-TW" sz="1400" b="1" dirty="0">
                        <a:solidFill>
                          <a:srgbClr val="00515C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5E5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600" b="1" dirty="0">
                          <a:solidFill>
                            <a:srgbClr val="00515C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-</a:t>
                      </a:r>
                      <a:endParaRPr lang="zh-TW" sz="1400" b="1" dirty="0">
                        <a:solidFill>
                          <a:srgbClr val="00515C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5E5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1600" b="1" dirty="0">
                          <a:solidFill>
                            <a:srgbClr val="00515C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-</a:t>
                      </a:r>
                      <a:endParaRPr lang="zh-TW" sz="1400" b="1" dirty="0">
                        <a:solidFill>
                          <a:srgbClr val="00515C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5E5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445134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0263749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BDAFBEEF-2BDC-48F9-ACA2-5A9324E7BF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1FC6F8-0BCD-47E9-9C64-690771D9C143}" type="slidenum">
              <a:rPr lang="en-US" altLang="zh-TW" smtClean="0"/>
              <a:pPr rtl="0"/>
              <a:t>22</a:t>
            </a:fld>
            <a:endParaRPr lang="zh-TW" altLang="en-US"/>
          </a:p>
        </p:txBody>
      </p:sp>
      <p:grpSp>
        <p:nvGrpSpPr>
          <p:cNvPr id="43" name="群組 42">
            <a:extLst>
              <a:ext uri="{FF2B5EF4-FFF2-40B4-BE49-F238E27FC236}">
                <a16:creationId xmlns:a16="http://schemas.microsoft.com/office/drawing/2014/main" id="{5FC6FC29-BF76-487C-8A0A-3511AE911386}"/>
              </a:ext>
            </a:extLst>
          </p:cNvPr>
          <p:cNvGrpSpPr/>
          <p:nvPr/>
        </p:nvGrpSpPr>
        <p:grpSpPr>
          <a:xfrm>
            <a:off x="8928445" y="1530431"/>
            <a:ext cx="2401634" cy="2401634"/>
            <a:chOff x="4584700" y="2755900"/>
            <a:chExt cx="2514600" cy="2514600"/>
          </a:xfrm>
        </p:grpSpPr>
        <p:sp>
          <p:nvSpPr>
            <p:cNvPr id="42" name="橢圓 41">
              <a:extLst>
                <a:ext uri="{FF2B5EF4-FFF2-40B4-BE49-F238E27FC236}">
                  <a16:creationId xmlns:a16="http://schemas.microsoft.com/office/drawing/2014/main" id="{28F76561-ECBC-47B1-878C-A85A6743827F}"/>
                </a:ext>
              </a:extLst>
            </p:cNvPr>
            <p:cNvSpPr/>
            <p:nvPr/>
          </p:nvSpPr>
          <p:spPr>
            <a:xfrm>
              <a:off x="4584700" y="2755900"/>
              <a:ext cx="2514600" cy="25146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grpSp>
          <p:nvGrpSpPr>
            <p:cNvPr id="47" name="object 4">
              <a:extLst>
                <a:ext uri="{FF2B5EF4-FFF2-40B4-BE49-F238E27FC236}">
                  <a16:creationId xmlns:a16="http://schemas.microsoft.com/office/drawing/2014/main" id="{18E68D64-E7EE-4278-9C45-6AE35349D75C}"/>
                </a:ext>
              </a:extLst>
            </p:cNvPr>
            <p:cNvGrpSpPr/>
            <p:nvPr/>
          </p:nvGrpSpPr>
          <p:grpSpPr>
            <a:xfrm>
              <a:off x="5019090" y="3373671"/>
              <a:ext cx="1764558" cy="1268159"/>
              <a:chOff x="704985" y="1807975"/>
              <a:chExt cx="2125316" cy="1527432"/>
            </a:xfrm>
          </p:grpSpPr>
          <p:pic>
            <p:nvPicPr>
              <p:cNvPr id="48" name="object 5">
                <a:extLst>
                  <a:ext uri="{FF2B5EF4-FFF2-40B4-BE49-F238E27FC236}">
                    <a16:creationId xmlns:a16="http://schemas.microsoft.com/office/drawing/2014/main" id="{C9064FE8-F46B-44DD-89CA-B5A6311C5692}"/>
                  </a:ext>
                </a:extLst>
              </p:cNvPr>
              <p:cNvPicPr/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704985" y="2034036"/>
                <a:ext cx="2125316" cy="1301371"/>
              </a:xfrm>
              <a:prstGeom prst="rect">
                <a:avLst/>
              </a:prstGeom>
            </p:spPr>
          </p:pic>
          <p:pic>
            <p:nvPicPr>
              <p:cNvPr id="50" name="object 6">
                <a:extLst>
                  <a:ext uri="{FF2B5EF4-FFF2-40B4-BE49-F238E27FC236}">
                    <a16:creationId xmlns:a16="http://schemas.microsoft.com/office/drawing/2014/main" id="{2C3D7595-75EC-4BBF-8EF1-0348708C9D56}"/>
                  </a:ext>
                </a:extLst>
              </p:cNvPr>
              <p:cNvPicPr/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885928" y="1807975"/>
                <a:ext cx="944371" cy="220745"/>
              </a:xfrm>
              <a:prstGeom prst="rect">
                <a:avLst/>
              </a:prstGeom>
            </p:spPr>
          </p:pic>
        </p:grpSp>
      </p:grpSp>
      <p:pic>
        <p:nvPicPr>
          <p:cNvPr id="52" name="object 7">
            <a:extLst>
              <a:ext uri="{FF2B5EF4-FFF2-40B4-BE49-F238E27FC236}">
                <a16:creationId xmlns:a16="http://schemas.microsoft.com/office/drawing/2014/main" id="{770F4CC4-347A-4AB0-9CCD-C2749E99A37E}"/>
              </a:ext>
            </a:extLst>
          </p:cNvPr>
          <p:cNvPicPr/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7820" y="1780829"/>
            <a:ext cx="4362355" cy="4480888"/>
          </a:xfrm>
          <a:prstGeom prst="roundRect">
            <a:avLst>
              <a:gd name="adj" fmla="val 5042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pSp>
        <p:nvGrpSpPr>
          <p:cNvPr id="53" name="object 8">
            <a:extLst>
              <a:ext uri="{FF2B5EF4-FFF2-40B4-BE49-F238E27FC236}">
                <a16:creationId xmlns:a16="http://schemas.microsoft.com/office/drawing/2014/main" id="{38D54EA0-27BA-4250-B26F-FB3C05F2CA5E}"/>
              </a:ext>
            </a:extLst>
          </p:cNvPr>
          <p:cNvGrpSpPr/>
          <p:nvPr/>
        </p:nvGrpSpPr>
        <p:grpSpPr>
          <a:xfrm>
            <a:off x="8682710" y="4190001"/>
            <a:ext cx="3069562" cy="2271391"/>
            <a:chOff x="7132624" y="572388"/>
            <a:chExt cx="4591050" cy="3397250"/>
          </a:xfrm>
        </p:grpSpPr>
        <p:pic>
          <p:nvPicPr>
            <p:cNvPr id="54" name="object 9">
              <a:extLst>
                <a:ext uri="{FF2B5EF4-FFF2-40B4-BE49-F238E27FC236}">
                  <a16:creationId xmlns:a16="http://schemas.microsoft.com/office/drawing/2014/main" id="{AE6CB969-31C6-4BDE-84E0-5D95D80C9AB2}"/>
                </a:ext>
              </a:extLst>
            </p:cNvPr>
            <p:cNvPicPr/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132624" y="3277850"/>
              <a:ext cx="4591049" cy="691481"/>
            </a:xfrm>
            <a:prstGeom prst="rect">
              <a:avLst/>
            </a:prstGeom>
          </p:spPr>
        </p:pic>
        <p:pic>
          <p:nvPicPr>
            <p:cNvPr id="55" name="object 10">
              <a:extLst>
                <a:ext uri="{FF2B5EF4-FFF2-40B4-BE49-F238E27FC236}">
                  <a16:creationId xmlns:a16="http://schemas.microsoft.com/office/drawing/2014/main" id="{A7435EC8-628E-4EA9-96E8-BA7CBF836361}"/>
                </a:ext>
              </a:extLst>
            </p:cNvPr>
            <p:cNvPicPr/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138260" y="572388"/>
              <a:ext cx="4581524" cy="3047999"/>
            </a:xfrm>
            <a:prstGeom prst="rect">
              <a:avLst/>
            </a:prstGeom>
          </p:spPr>
        </p:pic>
      </p:grpSp>
      <p:pic>
        <p:nvPicPr>
          <p:cNvPr id="59" name="object 14">
            <a:extLst>
              <a:ext uri="{FF2B5EF4-FFF2-40B4-BE49-F238E27FC236}">
                <a16:creationId xmlns:a16="http://schemas.microsoft.com/office/drawing/2014/main" id="{28A64856-6A1F-40BB-8EB5-E3A85187715B}"/>
              </a:ext>
            </a:extLst>
          </p:cNvPr>
          <p:cNvPicPr/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20174" y="1825440"/>
            <a:ext cx="2617967" cy="2103357"/>
          </a:xfrm>
          <a:prstGeom prst="roundRect">
            <a:avLst>
              <a:gd name="adj" fmla="val 11165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6" name="object 11">
            <a:extLst>
              <a:ext uri="{FF2B5EF4-FFF2-40B4-BE49-F238E27FC236}">
                <a16:creationId xmlns:a16="http://schemas.microsoft.com/office/drawing/2014/main" id="{9C443C91-8599-474F-A0F3-CF05918A7F4C}"/>
              </a:ext>
            </a:extLst>
          </p:cNvPr>
          <p:cNvPicPr/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20174" y="4190001"/>
            <a:ext cx="3108294" cy="2071715"/>
          </a:xfrm>
          <a:prstGeom prst="rect">
            <a:avLst/>
          </a:prstGeom>
        </p:spPr>
      </p:pic>
      <p:sp>
        <p:nvSpPr>
          <p:cNvPr id="49" name="標題 48">
            <a:extLst>
              <a:ext uri="{FF2B5EF4-FFF2-40B4-BE49-F238E27FC236}">
                <a16:creationId xmlns:a16="http://schemas.microsoft.com/office/drawing/2014/main" id="{7FE51E02-50EB-4E26-B5E1-1B76B0D7B6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2710" y="499877"/>
            <a:ext cx="2893104" cy="1325563"/>
          </a:xfrm>
        </p:spPr>
        <p:txBody>
          <a:bodyPr rtlCol="0"/>
          <a:lstStyle/>
          <a:p>
            <a:pPr algn="l" rtl="0"/>
            <a:r>
              <a:rPr lang="en-US" altLang="zh-TW" sz="4400" b="1" spc="0" dirty="0">
                <a:solidFill>
                  <a:srgbClr val="49B6BB"/>
                </a:solidFill>
                <a:latin typeface="微軟正黑體"/>
                <a:cs typeface="微軟正黑體"/>
              </a:rPr>
              <a:t>ICPC2020</a:t>
            </a:r>
            <a:endParaRPr lang="zh-TW" altLang="en-US" sz="4400" spc="0" dirty="0">
              <a:solidFill>
                <a:srgbClr val="49B6B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110604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BDAFBEEF-2BDC-48F9-ACA2-5A9324E7BF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1FC6F8-0BCD-47E9-9C64-690771D9C143}" type="slidenum">
              <a:rPr lang="en-US" altLang="zh-TW" smtClean="0"/>
              <a:pPr rtl="0"/>
              <a:t>23</a:t>
            </a:fld>
            <a:endParaRPr lang="zh-TW" altLang="en-US"/>
          </a:p>
        </p:txBody>
      </p:sp>
      <p:pic>
        <p:nvPicPr>
          <p:cNvPr id="29" name="object 17">
            <a:extLst>
              <a:ext uri="{FF2B5EF4-FFF2-40B4-BE49-F238E27FC236}">
                <a16:creationId xmlns:a16="http://schemas.microsoft.com/office/drawing/2014/main" id="{88CA387D-82B4-4B73-88AE-3829166105B6}"/>
              </a:ext>
            </a:extLst>
          </p:cNvPr>
          <p:cNvPicPr/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89418" y="4385901"/>
            <a:ext cx="2536421" cy="17910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pSp>
        <p:nvGrpSpPr>
          <p:cNvPr id="5" name="群組 4">
            <a:extLst>
              <a:ext uri="{FF2B5EF4-FFF2-40B4-BE49-F238E27FC236}">
                <a16:creationId xmlns:a16="http://schemas.microsoft.com/office/drawing/2014/main" id="{AB7445EE-F983-409A-9B62-361AC546C967}"/>
              </a:ext>
            </a:extLst>
          </p:cNvPr>
          <p:cNvGrpSpPr/>
          <p:nvPr/>
        </p:nvGrpSpPr>
        <p:grpSpPr>
          <a:xfrm>
            <a:off x="509973" y="2476235"/>
            <a:ext cx="8377973" cy="1735704"/>
            <a:chOff x="199002" y="2173556"/>
            <a:chExt cx="8645042" cy="1791034"/>
          </a:xfrm>
        </p:grpSpPr>
        <p:pic>
          <p:nvPicPr>
            <p:cNvPr id="20" name="object 8">
              <a:extLst>
                <a:ext uri="{FF2B5EF4-FFF2-40B4-BE49-F238E27FC236}">
                  <a16:creationId xmlns:a16="http://schemas.microsoft.com/office/drawing/2014/main" id="{22EF4AB0-11CB-4F14-935F-C18F82F06B88}"/>
                </a:ext>
              </a:extLst>
            </p:cNvPr>
            <p:cNvPicPr/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654207" y="2173556"/>
              <a:ext cx="2686551" cy="1791033"/>
            </a:xfrm>
            <a:prstGeom prst="rect">
              <a:avLst/>
            </a:prstGeom>
          </p:spPr>
        </p:pic>
        <p:pic>
          <p:nvPicPr>
            <p:cNvPr id="26" name="object 14">
              <a:extLst>
                <a:ext uri="{FF2B5EF4-FFF2-40B4-BE49-F238E27FC236}">
                  <a16:creationId xmlns:a16="http://schemas.microsoft.com/office/drawing/2014/main" id="{3D91C163-BDB3-46B1-A3F4-2E0E7C708E3E}"/>
                </a:ext>
              </a:extLst>
            </p:cNvPr>
            <p:cNvPicPr/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99002" y="2173556"/>
              <a:ext cx="3408935" cy="1791034"/>
            </a:xfrm>
            <a:prstGeom prst="rect">
              <a:avLst/>
            </a:prstGeom>
          </p:spPr>
        </p:pic>
        <p:pic>
          <p:nvPicPr>
            <p:cNvPr id="32" name="object 20">
              <a:extLst>
                <a:ext uri="{FF2B5EF4-FFF2-40B4-BE49-F238E27FC236}">
                  <a16:creationId xmlns:a16="http://schemas.microsoft.com/office/drawing/2014/main" id="{BC20378C-CC0E-4160-BF0E-D855BE77BCC3}"/>
                </a:ext>
              </a:extLst>
            </p:cNvPr>
            <p:cNvPicPr/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402390" y="2173556"/>
              <a:ext cx="2441654" cy="1791034"/>
            </a:xfrm>
            <a:prstGeom prst="rect">
              <a:avLst/>
            </a:prstGeom>
          </p:spPr>
        </p:pic>
      </p:grpSp>
      <p:pic>
        <p:nvPicPr>
          <p:cNvPr id="35" name="object 23">
            <a:extLst>
              <a:ext uri="{FF2B5EF4-FFF2-40B4-BE49-F238E27FC236}">
                <a16:creationId xmlns:a16="http://schemas.microsoft.com/office/drawing/2014/main" id="{AB52EFE5-AD95-4BFE-9321-FCEAA2A30BAC}"/>
              </a:ext>
            </a:extLst>
          </p:cNvPr>
          <p:cNvPicPr/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9973" y="4372315"/>
            <a:ext cx="2631723" cy="17910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8" name="object 26">
            <a:extLst>
              <a:ext uri="{FF2B5EF4-FFF2-40B4-BE49-F238E27FC236}">
                <a16:creationId xmlns:a16="http://schemas.microsoft.com/office/drawing/2014/main" id="{0D49783D-FE95-4122-A5F1-74F483F5EA47}"/>
              </a:ext>
            </a:extLst>
          </p:cNvPr>
          <p:cNvPicPr/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6892" y="4393732"/>
            <a:ext cx="5641054" cy="17910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pSp>
        <p:nvGrpSpPr>
          <p:cNvPr id="17" name="群組 16">
            <a:extLst>
              <a:ext uri="{FF2B5EF4-FFF2-40B4-BE49-F238E27FC236}">
                <a16:creationId xmlns:a16="http://schemas.microsoft.com/office/drawing/2014/main" id="{71B77BCE-C87B-45A6-9CB6-05E6D8DB09E2}"/>
              </a:ext>
            </a:extLst>
          </p:cNvPr>
          <p:cNvGrpSpPr/>
          <p:nvPr/>
        </p:nvGrpSpPr>
        <p:grpSpPr>
          <a:xfrm>
            <a:off x="9194436" y="1118882"/>
            <a:ext cx="2401634" cy="2401634"/>
            <a:chOff x="4584700" y="2755900"/>
            <a:chExt cx="2514600" cy="2514600"/>
          </a:xfrm>
        </p:grpSpPr>
        <p:sp>
          <p:nvSpPr>
            <p:cNvPr id="18" name="橢圓 17">
              <a:extLst>
                <a:ext uri="{FF2B5EF4-FFF2-40B4-BE49-F238E27FC236}">
                  <a16:creationId xmlns:a16="http://schemas.microsoft.com/office/drawing/2014/main" id="{260019E1-03CF-463B-BB0A-FC74894D3DC8}"/>
                </a:ext>
              </a:extLst>
            </p:cNvPr>
            <p:cNvSpPr/>
            <p:nvPr/>
          </p:nvSpPr>
          <p:spPr>
            <a:xfrm>
              <a:off x="4584700" y="2755900"/>
              <a:ext cx="2514600" cy="25146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grpSp>
          <p:nvGrpSpPr>
            <p:cNvPr id="19" name="object 4">
              <a:extLst>
                <a:ext uri="{FF2B5EF4-FFF2-40B4-BE49-F238E27FC236}">
                  <a16:creationId xmlns:a16="http://schemas.microsoft.com/office/drawing/2014/main" id="{0CDCA6EF-9D9E-414A-9A2E-9FF4FE477C60}"/>
                </a:ext>
              </a:extLst>
            </p:cNvPr>
            <p:cNvGrpSpPr/>
            <p:nvPr/>
          </p:nvGrpSpPr>
          <p:grpSpPr>
            <a:xfrm>
              <a:off x="5019090" y="3373671"/>
              <a:ext cx="1764558" cy="1268159"/>
              <a:chOff x="704985" y="1807975"/>
              <a:chExt cx="2125316" cy="1527432"/>
            </a:xfrm>
          </p:grpSpPr>
          <p:pic>
            <p:nvPicPr>
              <p:cNvPr id="21" name="object 5">
                <a:extLst>
                  <a:ext uri="{FF2B5EF4-FFF2-40B4-BE49-F238E27FC236}">
                    <a16:creationId xmlns:a16="http://schemas.microsoft.com/office/drawing/2014/main" id="{DBC89ADA-5F24-411A-AA39-D611B31508D3}"/>
                  </a:ext>
                </a:extLst>
              </p:cNvPr>
              <p:cNvPicPr/>
              <p:nvPr/>
            </p:nvPicPr>
            <p:blipFill>
              <a:blip r:embed="rId9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704985" y="2034036"/>
                <a:ext cx="2125316" cy="1301371"/>
              </a:xfrm>
              <a:prstGeom prst="rect">
                <a:avLst/>
              </a:prstGeom>
            </p:spPr>
          </p:pic>
          <p:pic>
            <p:nvPicPr>
              <p:cNvPr id="22" name="object 6">
                <a:extLst>
                  <a:ext uri="{FF2B5EF4-FFF2-40B4-BE49-F238E27FC236}">
                    <a16:creationId xmlns:a16="http://schemas.microsoft.com/office/drawing/2014/main" id="{93C6A3FD-0CB7-49E4-ACBB-7E04889953ED}"/>
                  </a:ext>
                </a:extLst>
              </p:cNvPr>
              <p:cNvPicPr/>
              <p:nvPr/>
            </p:nvPicPr>
            <p:blipFill>
              <a:blip r:embed="rId10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885928" y="1807975"/>
                <a:ext cx="944371" cy="220745"/>
              </a:xfrm>
              <a:prstGeom prst="rect">
                <a:avLst/>
              </a:prstGeom>
            </p:spPr>
          </p:pic>
        </p:grpSp>
      </p:grpSp>
      <p:sp>
        <p:nvSpPr>
          <p:cNvPr id="23" name="標題 48">
            <a:extLst>
              <a:ext uri="{FF2B5EF4-FFF2-40B4-BE49-F238E27FC236}">
                <a16:creationId xmlns:a16="http://schemas.microsoft.com/office/drawing/2014/main" id="{A381FB82-56FB-4A09-B68C-31DF5CDDED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72258" y="136525"/>
            <a:ext cx="2893104" cy="1325563"/>
          </a:xfrm>
        </p:spPr>
        <p:txBody>
          <a:bodyPr rtlCol="0"/>
          <a:lstStyle/>
          <a:p>
            <a:pPr algn="l" rtl="0"/>
            <a:r>
              <a:rPr lang="en-US" altLang="zh-TW" sz="4400" b="1" spc="0" dirty="0">
                <a:solidFill>
                  <a:srgbClr val="49B6BB"/>
                </a:solidFill>
                <a:latin typeface="微軟正黑體"/>
                <a:cs typeface="微軟正黑體"/>
              </a:rPr>
              <a:t>ICPC2021</a:t>
            </a:r>
            <a:endParaRPr lang="zh-TW" altLang="en-US" sz="4400" spc="0" dirty="0">
              <a:solidFill>
                <a:srgbClr val="49B6B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476810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標題 48">
            <a:extLst>
              <a:ext uri="{FF2B5EF4-FFF2-40B4-BE49-F238E27FC236}">
                <a16:creationId xmlns:a16="http://schemas.microsoft.com/office/drawing/2014/main" id="{7FE51E02-50EB-4E26-B5E1-1B76B0D7B68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rtlCol="0"/>
          <a:lstStyle/>
          <a:p>
            <a:pPr algn="l" rtl="0"/>
            <a:r>
              <a:rPr lang="en-US" altLang="zh-TW" sz="4400" b="1" spc="0" dirty="0">
                <a:solidFill>
                  <a:srgbClr val="A5E5F9"/>
                </a:solidFill>
                <a:latin typeface="微軟正黑體"/>
                <a:cs typeface="微軟正黑體"/>
              </a:rPr>
              <a:t>ICPC2022</a:t>
            </a:r>
            <a:endParaRPr lang="zh-TW" altLang="en-US" sz="4400" spc="0" dirty="0">
              <a:solidFill>
                <a:srgbClr val="A5E5F9"/>
              </a:solidFill>
            </a:endParaRPr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BDAFBEEF-2BDC-48F9-ACA2-5A9324E7BF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1FC6F8-0BCD-47E9-9C64-690771D9C143}" type="slidenum">
              <a:rPr lang="en-US" altLang="zh-TW" smtClean="0"/>
              <a:pPr rtl="0"/>
              <a:t>24</a:t>
            </a:fld>
            <a:endParaRPr lang="zh-TW" altLang="en-US"/>
          </a:p>
        </p:txBody>
      </p:sp>
      <p:pic>
        <p:nvPicPr>
          <p:cNvPr id="17" name="object 7">
            <a:extLst>
              <a:ext uri="{FF2B5EF4-FFF2-40B4-BE49-F238E27FC236}">
                <a16:creationId xmlns:a16="http://schemas.microsoft.com/office/drawing/2014/main" id="{8CB1AC21-06A3-4F09-BFDF-9EC3C9827AF8}"/>
              </a:ext>
            </a:extLst>
          </p:cNvPr>
          <p:cNvPicPr/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87" t="2745" r="5584" b="5181"/>
          <a:stretch/>
        </p:blipFill>
        <p:spPr>
          <a:xfrm>
            <a:off x="175797" y="2196629"/>
            <a:ext cx="7209365" cy="39662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1" name="object 10">
            <a:extLst>
              <a:ext uri="{FF2B5EF4-FFF2-40B4-BE49-F238E27FC236}">
                <a16:creationId xmlns:a16="http://schemas.microsoft.com/office/drawing/2014/main" id="{695C5B07-A74D-4D76-873E-E182D8340FB3}"/>
              </a:ext>
            </a:extLst>
          </p:cNvPr>
          <p:cNvPicPr/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56119" y="3971786"/>
            <a:ext cx="3797301" cy="2191086"/>
          </a:xfrm>
          <a:prstGeom prst="roundRect">
            <a:avLst>
              <a:gd name="adj" fmla="val 8219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4" name="object 13">
            <a:extLst>
              <a:ext uri="{FF2B5EF4-FFF2-40B4-BE49-F238E27FC236}">
                <a16:creationId xmlns:a16="http://schemas.microsoft.com/office/drawing/2014/main" id="{361B9C7F-4CDC-41E9-B570-960C46A87BED}"/>
              </a:ext>
            </a:extLst>
          </p:cNvPr>
          <p:cNvPicPr/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155283" y="1329011"/>
            <a:ext cx="1787276" cy="22963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pSp>
        <p:nvGrpSpPr>
          <p:cNvPr id="13" name="群組 12">
            <a:extLst>
              <a:ext uri="{FF2B5EF4-FFF2-40B4-BE49-F238E27FC236}">
                <a16:creationId xmlns:a16="http://schemas.microsoft.com/office/drawing/2014/main" id="{3F1A7269-E195-4039-86FA-8A690EB89B65}"/>
              </a:ext>
            </a:extLst>
          </p:cNvPr>
          <p:cNvGrpSpPr/>
          <p:nvPr/>
        </p:nvGrpSpPr>
        <p:grpSpPr>
          <a:xfrm>
            <a:off x="9217993" y="1329011"/>
            <a:ext cx="2401634" cy="2401634"/>
            <a:chOff x="4584700" y="2755900"/>
            <a:chExt cx="2514600" cy="2514600"/>
          </a:xfrm>
        </p:grpSpPr>
        <p:sp>
          <p:nvSpPr>
            <p:cNvPr id="14" name="橢圓 13">
              <a:extLst>
                <a:ext uri="{FF2B5EF4-FFF2-40B4-BE49-F238E27FC236}">
                  <a16:creationId xmlns:a16="http://schemas.microsoft.com/office/drawing/2014/main" id="{BFCA41F3-D337-4E8E-B701-3517C5BC6E95}"/>
                </a:ext>
              </a:extLst>
            </p:cNvPr>
            <p:cNvSpPr/>
            <p:nvPr/>
          </p:nvSpPr>
          <p:spPr>
            <a:xfrm>
              <a:off x="4584700" y="2755900"/>
              <a:ext cx="2514600" cy="25146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grpSp>
          <p:nvGrpSpPr>
            <p:cNvPr id="15" name="object 4">
              <a:extLst>
                <a:ext uri="{FF2B5EF4-FFF2-40B4-BE49-F238E27FC236}">
                  <a16:creationId xmlns:a16="http://schemas.microsoft.com/office/drawing/2014/main" id="{DBA857F9-B9CC-4FEE-9C9D-8E418755D7AB}"/>
                </a:ext>
              </a:extLst>
            </p:cNvPr>
            <p:cNvGrpSpPr/>
            <p:nvPr/>
          </p:nvGrpSpPr>
          <p:grpSpPr>
            <a:xfrm>
              <a:off x="5019090" y="3373671"/>
              <a:ext cx="1764558" cy="1268159"/>
              <a:chOff x="704985" y="1807975"/>
              <a:chExt cx="2125316" cy="1527432"/>
            </a:xfrm>
          </p:grpSpPr>
          <p:pic>
            <p:nvPicPr>
              <p:cNvPr id="16" name="object 5">
                <a:extLst>
                  <a:ext uri="{FF2B5EF4-FFF2-40B4-BE49-F238E27FC236}">
                    <a16:creationId xmlns:a16="http://schemas.microsoft.com/office/drawing/2014/main" id="{CC4C30C7-B7DD-4DBE-AA1E-F25B0C5E518B}"/>
                  </a:ext>
                </a:extLst>
              </p:cNvPr>
              <p:cNvPicPr/>
              <p:nvPr/>
            </p:nvPicPr>
            <p:blipFill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704985" y="2034036"/>
                <a:ext cx="2125316" cy="1301371"/>
              </a:xfrm>
              <a:prstGeom prst="rect">
                <a:avLst/>
              </a:prstGeom>
            </p:spPr>
          </p:pic>
          <p:pic>
            <p:nvPicPr>
              <p:cNvPr id="18" name="object 6">
                <a:extLst>
                  <a:ext uri="{FF2B5EF4-FFF2-40B4-BE49-F238E27FC236}">
                    <a16:creationId xmlns:a16="http://schemas.microsoft.com/office/drawing/2014/main" id="{F6F94C2D-05EE-4B12-A1ED-D8145F46B20C}"/>
                  </a:ext>
                </a:extLst>
              </p:cNvPr>
              <p:cNvPicPr/>
              <p:nvPr/>
            </p:nvPicPr>
            <p:blipFill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885928" y="1807975"/>
                <a:ext cx="944371" cy="220745"/>
              </a:xfrm>
              <a:prstGeom prst="rect">
                <a:avLst/>
              </a:prstGeom>
            </p:spPr>
          </p:pic>
        </p:grpSp>
      </p:grpSp>
      <p:sp>
        <p:nvSpPr>
          <p:cNvPr id="19" name="標題 48">
            <a:extLst>
              <a:ext uri="{FF2B5EF4-FFF2-40B4-BE49-F238E27FC236}">
                <a16:creationId xmlns:a16="http://schemas.microsoft.com/office/drawing/2014/main" id="{347C7436-E853-40DF-A694-59963036EE4E}"/>
              </a:ext>
            </a:extLst>
          </p:cNvPr>
          <p:cNvSpPr txBox="1">
            <a:spLocks/>
          </p:cNvSpPr>
          <p:nvPr/>
        </p:nvSpPr>
        <p:spPr>
          <a:xfrm>
            <a:off x="8972258" y="411444"/>
            <a:ext cx="2893104" cy="76696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pPr algn="l"/>
            <a:r>
              <a:rPr lang="en-US" altLang="zh-TW" sz="4400" dirty="0">
                <a:solidFill>
                  <a:srgbClr val="49B6BB"/>
                </a:solidFill>
                <a:latin typeface="微軟正黑體"/>
                <a:cs typeface="微軟正黑體"/>
              </a:rPr>
              <a:t>ICPC2022</a:t>
            </a:r>
            <a:endParaRPr lang="zh-TW" altLang="en-US" sz="4400" dirty="0">
              <a:solidFill>
                <a:srgbClr val="49B6B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543347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BDAFBEEF-2BDC-48F9-ACA2-5A9324E7BF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1FC6F8-0BCD-47E9-9C64-690771D9C143}" type="slidenum">
              <a:rPr lang="en-US" altLang="zh-TW" smtClean="0"/>
              <a:pPr rtl="0"/>
              <a:t>25</a:t>
            </a:fld>
            <a:endParaRPr lang="zh-TW" altLang="en-US"/>
          </a:p>
        </p:txBody>
      </p:sp>
      <p:pic>
        <p:nvPicPr>
          <p:cNvPr id="14" name="object 10">
            <a:extLst>
              <a:ext uri="{FF2B5EF4-FFF2-40B4-BE49-F238E27FC236}">
                <a16:creationId xmlns:a16="http://schemas.microsoft.com/office/drawing/2014/main" id="{845963FD-5898-4B25-B5BB-F681EBCB63EE}"/>
              </a:ext>
            </a:extLst>
          </p:cNvPr>
          <p:cNvPicPr/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32921" y="3790116"/>
            <a:ext cx="4789165" cy="23727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8" name="object 7">
            <a:extLst>
              <a:ext uri="{FF2B5EF4-FFF2-40B4-BE49-F238E27FC236}">
                <a16:creationId xmlns:a16="http://schemas.microsoft.com/office/drawing/2014/main" id="{2C81387B-346E-413F-A7E9-F3ABF758A783}"/>
              </a:ext>
            </a:extLst>
          </p:cNvPr>
          <p:cNvPicPr/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020" y="2596897"/>
            <a:ext cx="6057690" cy="4035937"/>
          </a:xfrm>
          <a:prstGeom prst="rect">
            <a:avLst/>
          </a:prstGeom>
        </p:spPr>
      </p:pic>
      <p:pic>
        <p:nvPicPr>
          <p:cNvPr id="22" name="object 13">
            <a:extLst>
              <a:ext uri="{FF2B5EF4-FFF2-40B4-BE49-F238E27FC236}">
                <a16:creationId xmlns:a16="http://schemas.microsoft.com/office/drawing/2014/main" id="{DCAB8AF4-E84F-4B9F-92CE-354D610CD6F2}"/>
              </a:ext>
            </a:extLst>
          </p:cNvPr>
          <p:cNvPicPr/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32921" y="1376089"/>
            <a:ext cx="2275577" cy="178149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3" name="object 17">
            <a:extLst>
              <a:ext uri="{FF2B5EF4-FFF2-40B4-BE49-F238E27FC236}">
                <a16:creationId xmlns:a16="http://schemas.microsoft.com/office/drawing/2014/main" id="{95D24067-BDEB-4C3A-8424-EAA58BBE054E}"/>
              </a:ext>
            </a:extLst>
          </p:cNvPr>
          <p:cNvPicPr/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6583" y="1341002"/>
            <a:ext cx="5955956" cy="111009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pSp>
        <p:nvGrpSpPr>
          <p:cNvPr id="16" name="群組 15">
            <a:extLst>
              <a:ext uri="{FF2B5EF4-FFF2-40B4-BE49-F238E27FC236}">
                <a16:creationId xmlns:a16="http://schemas.microsoft.com/office/drawing/2014/main" id="{C921760A-8EBF-4302-AF5E-A3232B25499B}"/>
              </a:ext>
            </a:extLst>
          </p:cNvPr>
          <p:cNvGrpSpPr/>
          <p:nvPr/>
        </p:nvGrpSpPr>
        <p:grpSpPr>
          <a:xfrm>
            <a:off x="9311383" y="1195004"/>
            <a:ext cx="2401634" cy="2401634"/>
            <a:chOff x="4584700" y="2755900"/>
            <a:chExt cx="2514600" cy="2514600"/>
          </a:xfrm>
        </p:grpSpPr>
        <p:sp>
          <p:nvSpPr>
            <p:cNvPr id="17" name="橢圓 16">
              <a:extLst>
                <a:ext uri="{FF2B5EF4-FFF2-40B4-BE49-F238E27FC236}">
                  <a16:creationId xmlns:a16="http://schemas.microsoft.com/office/drawing/2014/main" id="{39A14782-4861-4BE1-BAF9-C0A95B317679}"/>
                </a:ext>
              </a:extLst>
            </p:cNvPr>
            <p:cNvSpPr/>
            <p:nvPr/>
          </p:nvSpPr>
          <p:spPr>
            <a:xfrm>
              <a:off x="4584700" y="2755900"/>
              <a:ext cx="2514600" cy="25146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grpSp>
          <p:nvGrpSpPr>
            <p:cNvPr id="19" name="object 4">
              <a:extLst>
                <a:ext uri="{FF2B5EF4-FFF2-40B4-BE49-F238E27FC236}">
                  <a16:creationId xmlns:a16="http://schemas.microsoft.com/office/drawing/2014/main" id="{78EC7A5E-0301-400B-8571-7A27809345A9}"/>
                </a:ext>
              </a:extLst>
            </p:cNvPr>
            <p:cNvGrpSpPr/>
            <p:nvPr/>
          </p:nvGrpSpPr>
          <p:grpSpPr>
            <a:xfrm>
              <a:off x="5019090" y="3373671"/>
              <a:ext cx="1764558" cy="1268159"/>
              <a:chOff x="704985" y="1807975"/>
              <a:chExt cx="2125316" cy="1527432"/>
            </a:xfrm>
          </p:grpSpPr>
          <p:pic>
            <p:nvPicPr>
              <p:cNvPr id="20" name="object 5">
                <a:extLst>
                  <a:ext uri="{FF2B5EF4-FFF2-40B4-BE49-F238E27FC236}">
                    <a16:creationId xmlns:a16="http://schemas.microsoft.com/office/drawing/2014/main" id="{98AFD74A-C550-42A4-9B91-4C1E9825F256}"/>
                  </a:ext>
                </a:extLst>
              </p:cNvPr>
              <p:cNvPicPr/>
              <p:nvPr/>
            </p:nvPicPr>
            <p:blipFill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704985" y="2034036"/>
                <a:ext cx="2125316" cy="1301371"/>
              </a:xfrm>
              <a:prstGeom prst="rect">
                <a:avLst/>
              </a:prstGeom>
            </p:spPr>
          </p:pic>
          <p:pic>
            <p:nvPicPr>
              <p:cNvPr id="21" name="object 6">
                <a:extLst>
                  <a:ext uri="{FF2B5EF4-FFF2-40B4-BE49-F238E27FC236}">
                    <a16:creationId xmlns:a16="http://schemas.microsoft.com/office/drawing/2014/main" id="{E248AB09-9672-4265-A333-4AEBDBBD25D9}"/>
                  </a:ext>
                </a:extLst>
              </p:cNvPr>
              <p:cNvPicPr/>
              <p:nvPr/>
            </p:nvPicPr>
            <p:blipFill>
              <a:blip r:embed="rId8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885928" y="1807975"/>
                <a:ext cx="944371" cy="220745"/>
              </a:xfrm>
              <a:prstGeom prst="rect">
                <a:avLst/>
              </a:prstGeom>
            </p:spPr>
          </p:pic>
        </p:grpSp>
      </p:grpSp>
      <p:sp>
        <p:nvSpPr>
          <p:cNvPr id="24" name="標題 48">
            <a:extLst>
              <a:ext uri="{FF2B5EF4-FFF2-40B4-BE49-F238E27FC236}">
                <a16:creationId xmlns:a16="http://schemas.microsoft.com/office/drawing/2014/main" id="{C20215E2-95AC-4DFB-9880-0F3BE2491040}"/>
              </a:ext>
            </a:extLst>
          </p:cNvPr>
          <p:cNvSpPr txBox="1">
            <a:spLocks/>
          </p:cNvSpPr>
          <p:nvPr/>
        </p:nvSpPr>
        <p:spPr>
          <a:xfrm>
            <a:off x="9065648" y="277437"/>
            <a:ext cx="2893104" cy="76696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pPr algn="l"/>
            <a:r>
              <a:rPr lang="en-US" altLang="zh-TW" sz="4400" dirty="0">
                <a:solidFill>
                  <a:srgbClr val="49B6BB"/>
                </a:solidFill>
                <a:latin typeface="微軟正黑體"/>
                <a:cs typeface="微軟正黑體"/>
              </a:rPr>
              <a:t>ICPC2023</a:t>
            </a:r>
            <a:endParaRPr lang="zh-TW" altLang="en-US" sz="4400" dirty="0">
              <a:solidFill>
                <a:srgbClr val="49B6B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454127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標題 48">
            <a:extLst>
              <a:ext uri="{FF2B5EF4-FFF2-40B4-BE49-F238E27FC236}">
                <a16:creationId xmlns:a16="http://schemas.microsoft.com/office/drawing/2014/main" id="{7FE51E02-50EB-4E26-B5E1-1B76B0D7B6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algn="l" rtl="0"/>
            <a:r>
              <a:rPr lang="en-US" altLang="zh-TW" sz="4400" b="1" spc="0" dirty="0">
                <a:solidFill>
                  <a:srgbClr val="A5E5F9"/>
                </a:solidFill>
                <a:latin typeface="微軟正黑體"/>
                <a:cs typeface="微軟正黑體"/>
              </a:rPr>
              <a:t>ICPC2024</a:t>
            </a:r>
            <a:endParaRPr lang="zh-TW" altLang="en-US" sz="4400" spc="0" dirty="0">
              <a:solidFill>
                <a:srgbClr val="A5E5F9"/>
              </a:solidFill>
            </a:endParaRP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5C19ACA1-4B24-4FA0-BB8F-B0AD95DE048C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BDAFBEEF-2BDC-48F9-ACA2-5A9324E7BF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1FC6F8-0BCD-47E9-9C64-690771D9C143}" type="slidenum">
              <a:rPr lang="en-US" altLang="zh-TW" smtClean="0"/>
              <a:pPr rtl="0"/>
              <a:t>26</a:t>
            </a:fld>
            <a:endParaRPr lang="zh-TW" altLang="en-US"/>
          </a:p>
        </p:txBody>
      </p:sp>
      <p:pic>
        <p:nvPicPr>
          <p:cNvPr id="15" name="object 6">
            <a:extLst>
              <a:ext uri="{FF2B5EF4-FFF2-40B4-BE49-F238E27FC236}">
                <a16:creationId xmlns:a16="http://schemas.microsoft.com/office/drawing/2014/main" id="{38E95A37-3F99-4856-9667-338DA5639A86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625867" y="10826187"/>
            <a:ext cx="2162870" cy="5339"/>
          </a:xfrm>
          <a:prstGeom prst="rect">
            <a:avLst/>
          </a:prstGeom>
        </p:spPr>
      </p:pic>
      <p:pic>
        <p:nvPicPr>
          <p:cNvPr id="17" name="object 8">
            <a:extLst>
              <a:ext uri="{FF2B5EF4-FFF2-40B4-BE49-F238E27FC236}">
                <a16:creationId xmlns:a16="http://schemas.microsoft.com/office/drawing/2014/main" id="{E50EA7F2-BD1C-401F-8D85-84EE7C29F8EE}"/>
              </a:ext>
            </a:extLst>
          </p:cNvPr>
          <p:cNvPicPr/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7276" y="3542069"/>
            <a:ext cx="8329773" cy="2620803"/>
          </a:xfrm>
          <a:prstGeom prst="roundRect">
            <a:avLst>
              <a:gd name="adj" fmla="val 9563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1" name="object 11">
            <a:extLst>
              <a:ext uri="{FF2B5EF4-FFF2-40B4-BE49-F238E27FC236}">
                <a16:creationId xmlns:a16="http://schemas.microsoft.com/office/drawing/2014/main" id="{138F7DE6-0918-4A96-AD15-CA0E1414F8E5}"/>
              </a:ext>
            </a:extLst>
          </p:cNvPr>
          <p:cNvPicPr/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32194" y="855388"/>
            <a:ext cx="4469323" cy="2592708"/>
          </a:xfrm>
          <a:prstGeom prst="roundRect">
            <a:avLst>
              <a:gd name="adj" fmla="val 11773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6" name="object 14">
            <a:extLst>
              <a:ext uri="{FF2B5EF4-FFF2-40B4-BE49-F238E27FC236}">
                <a16:creationId xmlns:a16="http://schemas.microsoft.com/office/drawing/2014/main" id="{014F3585-4C20-45E2-A635-9553E3194A6F}"/>
              </a:ext>
            </a:extLst>
          </p:cNvPr>
          <p:cNvPicPr/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2516" y="753802"/>
            <a:ext cx="3591218" cy="2694294"/>
          </a:xfrm>
          <a:prstGeom prst="rect">
            <a:avLst/>
          </a:prstGeom>
        </p:spPr>
      </p:pic>
      <p:pic>
        <p:nvPicPr>
          <p:cNvPr id="29" name="object 20">
            <a:extLst>
              <a:ext uri="{FF2B5EF4-FFF2-40B4-BE49-F238E27FC236}">
                <a16:creationId xmlns:a16="http://schemas.microsoft.com/office/drawing/2014/main" id="{C25B7458-E3A7-46AB-BF44-283DC7C47D58}"/>
              </a:ext>
            </a:extLst>
          </p:cNvPr>
          <p:cNvPicPr/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445648" y="3669305"/>
            <a:ext cx="1847241" cy="24036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pSp>
        <p:nvGrpSpPr>
          <p:cNvPr id="16" name="群組 15">
            <a:extLst>
              <a:ext uri="{FF2B5EF4-FFF2-40B4-BE49-F238E27FC236}">
                <a16:creationId xmlns:a16="http://schemas.microsoft.com/office/drawing/2014/main" id="{55D401F2-7913-48FD-8271-55EB34AA1F6A}"/>
              </a:ext>
            </a:extLst>
          </p:cNvPr>
          <p:cNvGrpSpPr/>
          <p:nvPr/>
        </p:nvGrpSpPr>
        <p:grpSpPr>
          <a:xfrm>
            <a:off x="9311383" y="1195004"/>
            <a:ext cx="2401634" cy="2401634"/>
            <a:chOff x="4584700" y="2755900"/>
            <a:chExt cx="2514600" cy="2514600"/>
          </a:xfrm>
        </p:grpSpPr>
        <p:sp>
          <p:nvSpPr>
            <p:cNvPr id="18" name="橢圓 17">
              <a:extLst>
                <a:ext uri="{FF2B5EF4-FFF2-40B4-BE49-F238E27FC236}">
                  <a16:creationId xmlns:a16="http://schemas.microsoft.com/office/drawing/2014/main" id="{4AAC3C8F-C089-4ACA-866E-9602CE82D612}"/>
                </a:ext>
              </a:extLst>
            </p:cNvPr>
            <p:cNvSpPr/>
            <p:nvPr/>
          </p:nvSpPr>
          <p:spPr>
            <a:xfrm>
              <a:off x="4584700" y="2755900"/>
              <a:ext cx="2514600" cy="25146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grpSp>
          <p:nvGrpSpPr>
            <p:cNvPr id="19" name="object 4">
              <a:extLst>
                <a:ext uri="{FF2B5EF4-FFF2-40B4-BE49-F238E27FC236}">
                  <a16:creationId xmlns:a16="http://schemas.microsoft.com/office/drawing/2014/main" id="{EA503365-A2FC-4A6A-89B1-616C4EBE4F26}"/>
                </a:ext>
              </a:extLst>
            </p:cNvPr>
            <p:cNvGrpSpPr/>
            <p:nvPr/>
          </p:nvGrpSpPr>
          <p:grpSpPr>
            <a:xfrm>
              <a:off x="5019090" y="3373671"/>
              <a:ext cx="1764558" cy="1268159"/>
              <a:chOff x="704985" y="1807975"/>
              <a:chExt cx="2125316" cy="1527432"/>
            </a:xfrm>
          </p:grpSpPr>
          <p:pic>
            <p:nvPicPr>
              <p:cNvPr id="20" name="object 5">
                <a:extLst>
                  <a:ext uri="{FF2B5EF4-FFF2-40B4-BE49-F238E27FC236}">
                    <a16:creationId xmlns:a16="http://schemas.microsoft.com/office/drawing/2014/main" id="{D8A0916B-E89B-4F8C-81E9-B4BCD993A1C3}"/>
                  </a:ext>
                </a:extLst>
              </p:cNvPr>
              <p:cNvPicPr/>
              <p:nvPr/>
            </p:nvPicPr>
            <p:blipFill>
              <a:blip r:embed="rId8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704985" y="2034036"/>
                <a:ext cx="2125316" cy="1301371"/>
              </a:xfrm>
              <a:prstGeom prst="rect">
                <a:avLst/>
              </a:prstGeom>
            </p:spPr>
          </p:pic>
          <p:pic>
            <p:nvPicPr>
              <p:cNvPr id="22" name="object 6">
                <a:extLst>
                  <a:ext uri="{FF2B5EF4-FFF2-40B4-BE49-F238E27FC236}">
                    <a16:creationId xmlns:a16="http://schemas.microsoft.com/office/drawing/2014/main" id="{1E2A2CEF-D7A5-44DA-813B-B33DAE92EEAA}"/>
                  </a:ext>
                </a:extLst>
              </p:cNvPr>
              <p:cNvPicPr/>
              <p:nvPr/>
            </p:nvPicPr>
            <p:blipFill>
              <a:blip r:embed="rId9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885928" y="1807975"/>
                <a:ext cx="944371" cy="220745"/>
              </a:xfrm>
              <a:prstGeom prst="rect">
                <a:avLst/>
              </a:prstGeom>
            </p:spPr>
          </p:pic>
        </p:grpSp>
      </p:grpSp>
      <p:sp>
        <p:nvSpPr>
          <p:cNvPr id="23" name="標題 48">
            <a:extLst>
              <a:ext uri="{FF2B5EF4-FFF2-40B4-BE49-F238E27FC236}">
                <a16:creationId xmlns:a16="http://schemas.microsoft.com/office/drawing/2014/main" id="{EAC722BC-CDF7-4EA8-A536-F3A447B15D5F}"/>
              </a:ext>
            </a:extLst>
          </p:cNvPr>
          <p:cNvSpPr txBox="1">
            <a:spLocks/>
          </p:cNvSpPr>
          <p:nvPr/>
        </p:nvSpPr>
        <p:spPr>
          <a:xfrm>
            <a:off x="9065648" y="277437"/>
            <a:ext cx="2893104" cy="76696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pPr algn="l"/>
            <a:r>
              <a:rPr lang="en-US" altLang="zh-TW" sz="4400" dirty="0">
                <a:solidFill>
                  <a:srgbClr val="49B6BB"/>
                </a:solidFill>
                <a:latin typeface="微軟正黑體"/>
                <a:cs typeface="微軟正黑體"/>
              </a:rPr>
              <a:t>ICPC2024</a:t>
            </a:r>
            <a:endParaRPr lang="zh-TW" altLang="en-US" sz="4400" dirty="0">
              <a:solidFill>
                <a:srgbClr val="49B6B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137173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BDAFBEEF-2BDC-48F9-ACA2-5A9324E7BF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1FC6F8-0BCD-47E9-9C64-690771D9C143}" type="slidenum">
              <a:rPr lang="en-US" altLang="zh-TW" smtClean="0"/>
              <a:pPr rtl="0"/>
              <a:t>27</a:t>
            </a:fld>
            <a:endParaRPr lang="zh-TW" altLang="en-US"/>
          </a:p>
        </p:txBody>
      </p:sp>
      <p:pic>
        <p:nvPicPr>
          <p:cNvPr id="15" name="object 6">
            <a:extLst>
              <a:ext uri="{FF2B5EF4-FFF2-40B4-BE49-F238E27FC236}">
                <a16:creationId xmlns:a16="http://schemas.microsoft.com/office/drawing/2014/main" id="{38E95A37-3F99-4856-9667-338DA5639A86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625867" y="10826187"/>
            <a:ext cx="2162870" cy="5339"/>
          </a:xfrm>
          <a:prstGeom prst="rect">
            <a:avLst/>
          </a:prstGeom>
        </p:spPr>
      </p:pic>
      <p:pic>
        <p:nvPicPr>
          <p:cNvPr id="6" name="圖片 5">
            <a:extLst>
              <a:ext uri="{FF2B5EF4-FFF2-40B4-BE49-F238E27FC236}">
                <a16:creationId xmlns:a16="http://schemas.microsoft.com/office/drawing/2014/main" id="{CB495D43-EB8B-4DB4-83CF-1BED6040CB9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07302" y="3795744"/>
            <a:ext cx="4070984" cy="253273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pSp>
        <p:nvGrpSpPr>
          <p:cNvPr id="7" name="群組 6">
            <a:extLst>
              <a:ext uri="{FF2B5EF4-FFF2-40B4-BE49-F238E27FC236}">
                <a16:creationId xmlns:a16="http://schemas.microsoft.com/office/drawing/2014/main" id="{D90223CB-87A5-447B-92D0-D0CC48821F42}"/>
              </a:ext>
            </a:extLst>
          </p:cNvPr>
          <p:cNvGrpSpPr/>
          <p:nvPr/>
        </p:nvGrpSpPr>
        <p:grpSpPr>
          <a:xfrm>
            <a:off x="1139014" y="1698023"/>
            <a:ext cx="6209665" cy="4642719"/>
            <a:chOff x="498516" y="1401187"/>
            <a:chExt cx="6840803" cy="5114596"/>
          </a:xfrm>
        </p:grpSpPr>
        <p:pic>
          <p:nvPicPr>
            <p:cNvPr id="3" name="圖片 2">
              <a:extLst>
                <a:ext uri="{FF2B5EF4-FFF2-40B4-BE49-F238E27FC236}">
                  <a16:creationId xmlns:a16="http://schemas.microsoft.com/office/drawing/2014/main" id="{6F62E4F5-8621-4502-A402-787C1D49C71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98516" y="1401187"/>
              <a:ext cx="6840802" cy="1879600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pic>
          <p:nvPicPr>
            <p:cNvPr id="8" name="圖片 7">
              <a:extLst>
                <a:ext uri="{FF2B5EF4-FFF2-40B4-BE49-F238E27FC236}">
                  <a16:creationId xmlns:a16="http://schemas.microsoft.com/office/drawing/2014/main" id="{1E4BDB03-4702-430D-A6A3-C0233D6CCCC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98516" y="3509639"/>
              <a:ext cx="6840803" cy="3006144"/>
            </a:xfrm>
            <a:prstGeom prst="roundRect">
              <a:avLst>
                <a:gd name="adj" fmla="val 9439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</p:grpSp>
      <p:grpSp>
        <p:nvGrpSpPr>
          <p:cNvPr id="16" name="群組 15">
            <a:extLst>
              <a:ext uri="{FF2B5EF4-FFF2-40B4-BE49-F238E27FC236}">
                <a16:creationId xmlns:a16="http://schemas.microsoft.com/office/drawing/2014/main" id="{5290CF45-8724-4FAD-A9C5-F35A0799ECFB}"/>
              </a:ext>
            </a:extLst>
          </p:cNvPr>
          <p:cNvGrpSpPr/>
          <p:nvPr/>
        </p:nvGrpSpPr>
        <p:grpSpPr>
          <a:xfrm>
            <a:off x="8488822" y="1175754"/>
            <a:ext cx="2401634" cy="2401634"/>
            <a:chOff x="4584700" y="2755900"/>
            <a:chExt cx="2514600" cy="2514600"/>
          </a:xfrm>
        </p:grpSpPr>
        <p:sp>
          <p:nvSpPr>
            <p:cNvPr id="17" name="橢圓 16">
              <a:extLst>
                <a:ext uri="{FF2B5EF4-FFF2-40B4-BE49-F238E27FC236}">
                  <a16:creationId xmlns:a16="http://schemas.microsoft.com/office/drawing/2014/main" id="{044B200E-F28F-46A6-BF86-F6B4413AD405}"/>
                </a:ext>
              </a:extLst>
            </p:cNvPr>
            <p:cNvSpPr/>
            <p:nvPr/>
          </p:nvSpPr>
          <p:spPr>
            <a:xfrm>
              <a:off x="4584700" y="2755900"/>
              <a:ext cx="2514600" cy="25146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grpSp>
          <p:nvGrpSpPr>
            <p:cNvPr id="18" name="object 4">
              <a:extLst>
                <a:ext uri="{FF2B5EF4-FFF2-40B4-BE49-F238E27FC236}">
                  <a16:creationId xmlns:a16="http://schemas.microsoft.com/office/drawing/2014/main" id="{06FB8B95-DB7E-4367-BBEE-26ACF755670B}"/>
                </a:ext>
              </a:extLst>
            </p:cNvPr>
            <p:cNvGrpSpPr/>
            <p:nvPr/>
          </p:nvGrpSpPr>
          <p:grpSpPr>
            <a:xfrm>
              <a:off x="5019090" y="3373671"/>
              <a:ext cx="1764558" cy="1268159"/>
              <a:chOff x="704985" y="1807975"/>
              <a:chExt cx="2125316" cy="1527432"/>
            </a:xfrm>
          </p:grpSpPr>
          <p:pic>
            <p:nvPicPr>
              <p:cNvPr id="19" name="object 5">
                <a:extLst>
                  <a:ext uri="{FF2B5EF4-FFF2-40B4-BE49-F238E27FC236}">
                    <a16:creationId xmlns:a16="http://schemas.microsoft.com/office/drawing/2014/main" id="{562802DA-A2E8-452A-88CB-FC19E73245E1}"/>
                  </a:ext>
                </a:extLst>
              </p:cNvPr>
              <p:cNvPicPr/>
              <p:nvPr/>
            </p:nvPicPr>
            <p:blipFill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704985" y="2034036"/>
                <a:ext cx="2125316" cy="1301371"/>
              </a:xfrm>
              <a:prstGeom prst="rect">
                <a:avLst/>
              </a:prstGeom>
            </p:spPr>
          </p:pic>
          <p:pic>
            <p:nvPicPr>
              <p:cNvPr id="20" name="object 6">
                <a:extLst>
                  <a:ext uri="{FF2B5EF4-FFF2-40B4-BE49-F238E27FC236}">
                    <a16:creationId xmlns:a16="http://schemas.microsoft.com/office/drawing/2014/main" id="{14CD96E5-A18F-4A56-8BAF-1AEF10ABFAF0}"/>
                  </a:ext>
                </a:extLst>
              </p:cNvPr>
              <p:cNvPicPr/>
              <p:nvPr/>
            </p:nvPicPr>
            <p:blipFill>
              <a:blip r:embed="rId8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885928" y="1807975"/>
                <a:ext cx="944371" cy="220745"/>
              </a:xfrm>
              <a:prstGeom prst="rect">
                <a:avLst/>
              </a:prstGeom>
            </p:spPr>
          </p:pic>
        </p:grpSp>
      </p:grpSp>
      <p:sp>
        <p:nvSpPr>
          <p:cNvPr id="21" name="標題 48">
            <a:extLst>
              <a:ext uri="{FF2B5EF4-FFF2-40B4-BE49-F238E27FC236}">
                <a16:creationId xmlns:a16="http://schemas.microsoft.com/office/drawing/2014/main" id="{584970AC-B4D2-443B-A21F-490344B0B072}"/>
              </a:ext>
            </a:extLst>
          </p:cNvPr>
          <p:cNvSpPr txBox="1">
            <a:spLocks/>
          </p:cNvSpPr>
          <p:nvPr/>
        </p:nvSpPr>
        <p:spPr>
          <a:xfrm>
            <a:off x="8271662" y="299616"/>
            <a:ext cx="2893104" cy="76696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pPr algn="l"/>
            <a:r>
              <a:rPr lang="en-US" altLang="zh-TW" sz="4400" dirty="0">
                <a:solidFill>
                  <a:srgbClr val="49B6BB"/>
                </a:solidFill>
                <a:latin typeface="微軟正黑體"/>
                <a:cs typeface="微軟正黑體"/>
              </a:rPr>
              <a:t>ICPC2024</a:t>
            </a:r>
            <a:endParaRPr lang="zh-TW" altLang="en-US" sz="4400" dirty="0">
              <a:solidFill>
                <a:srgbClr val="49B6B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154624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>
            <a:extLst>
              <a:ext uri="{FF2B5EF4-FFF2-40B4-BE49-F238E27FC236}">
                <a16:creationId xmlns:a16="http://schemas.microsoft.com/office/drawing/2014/main" id="{55FF8F94-8F6F-41C4-99AA-48CF53D54D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21305" y="365126"/>
            <a:ext cx="8465720" cy="1244600"/>
          </a:xfrm>
        </p:spPr>
        <p:txBody>
          <a:bodyPr/>
          <a:lstStyle/>
          <a:p>
            <a:r>
              <a:rPr lang="zh-TW" altLang="en-US" dirty="0"/>
              <a:t>相關新聞</a:t>
            </a:r>
          </a:p>
        </p:txBody>
      </p:sp>
      <p:sp>
        <p:nvSpPr>
          <p:cNvPr id="47" name="object 8">
            <a:extLst>
              <a:ext uri="{FF2B5EF4-FFF2-40B4-BE49-F238E27FC236}">
                <a16:creationId xmlns:a16="http://schemas.microsoft.com/office/drawing/2014/main" id="{ED991641-1E77-4A9A-BE9B-3FA10AD9F775}"/>
              </a:ext>
            </a:extLst>
          </p:cNvPr>
          <p:cNvSpPr txBox="1"/>
          <p:nvPr/>
        </p:nvSpPr>
        <p:spPr>
          <a:xfrm>
            <a:off x="4682878" y="1303323"/>
            <a:ext cx="2952442" cy="46172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5599"/>
              </a:lnSpc>
              <a:spcBef>
                <a:spcPts val="100"/>
              </a:spcBef>
            </a:pPr>
            <a:r>
              <a:rPr lang="zh-TW" altLang="en-US" sz="1600" b="1" dirty="0">
                <a:solidFill>
                  <a:schemeClr val="bg1">
                    <a:lumMod val="50000"/>
                  </a:schemeClr>
                </a:solidFill>
                <a:latin typeface="微軟正黑體"/>
                <a:cs typeface="微軟正黑體"/>
              </a:rPr>
              <a:t>中央通訊社</a:t>
            </a:r>
            <a:r>
              <a:rPr sz="1600" b="1" dirty="0">
                <a:solidFill>
                  <a:schemeClr val="bg1">
                    <a:lumMod val="50000"/>
                  </a:schemeClr>
                </a:solidFill>
                <a:latin typeface="微軟正黑體"/>
                <a:cs typeface="微軟正黑體"/>
              </a:rPr>
              <a:t>：  </a:t>
            </a:r>
            <a:r>
              <a:rPr lang="en-US" sz="1000" b="1" dirty="0">
                <a:solidFill>
                  <a:schemeClr val="bg1">
                    <a:lumMod val="50000"/>
                  </a:schemeClr>
                </a:solidFill>
                <a:latin typeface="微軟正黑體"/>
                <a:cs typeface="微軟正黑體"/>
              </a:rPr>
              <a:t>https://www.cna.com.tw/postwrite/chi/418824</a:t>
            </a:r>
            <a:endParaRPr sz="1000" dirty="0">
              <a:solidFill>
                <a:schemeClr val="bg1">
                  <a:lumMod val="50000"/>
                </a:schemeClr>
              </a:solidFill>
              <a:latin typeface="微軟正黑體"/>
              <a:cs typeface="微軟正黑體"/>
            </a:endParaRPr>
          </a:p>
        </p:txBody>
      </p:sp>
      <p:sp>
        <p:nvSpPr>
          <p:cNvPr id="49" name="object 10">
            <a:extLst>
              <a:ext uri="{FF2B5EF4-FFF2-40B4-BE49-F238E27FC236}">
                <a16:creationId xmlns:a16="http://schemas.microsoft.com/office/drawing/2014/main" id="{6D504132-374D-4492-8F92-58F495F58001}"/>
              </a:ext>
            </a:extLst>
          </p:cNvPr>
          <p:cNvSpPr txBox="1"/>
          <p:nvPr/>
        </p:nvSpPr>
        <p:spPr>
          <a:xfrm>
            <a:off x="1347553" y="1303323"/>
            <a:ext cx="3088143" cy="46172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5599"/>
              </a:lnSpc>
              <a:spcBef>
                <a:spcPts val="100"/>
              </a:spcBef>
            </a:pPr>
            <a:r>
              <a:rPr sz="1600" b="1" spc="65" dirty="0">
                <a:solidFill>
                  <a:schemeClr val="bg1">
                    <a:lumMod val="50000"/>
                  </a:schemeClr>
                </a:solidFill>
                <a:latin typeface="微軟正黑體"/>
                <a:cs typeface="微軟正黑體"/>
              </a:rPr>
              <a:t>中央通訊社</a:t>
            </a:r>
            <a:r>
              <a:rPr sz="1600" b="1" dirty="0">
                <a:solidFill>
                  <a:schemeClr val="bg1">
                    <a:lumMod val="50000"/>
                  </a:schemeClr>
                </a:solidFill>
                <a:latin typeface="微軟正黑體"/>
                <a:cs typeface="微軟正黑體"/>
              </a:rPr>
              <a:t>： </a:t>
            </a:r>
            <a:r>
              <a:rPr sz="1600" b="1" spc="5" dirty="0">
                <a:solidFill>
                  <a:schemeClr val="bg1">
                    <a:lumMod val="50000"/>
                  </a:schemeClr>
                </a:solidFill>
                <a:latin typeface="微軟正黑體"/>
                <a:cs typeface="微軟正黑體"/>
              </a:rPr>
              <a:t> </a:t>
            </a:r>
            <a:r>
              <a:rPr lang="en-US" sz="1000" b="1" spc="5" dirty="0">
                <a:solidFill>
                  <a:schemeClr val="bg1">
                    <a:lumMod val="50000"/>
                  </a:schemeClr>
                </a:solidFill>
                <a:latin typeface="微軟正黑體"/>
                <a:cs typeface="微軟正黑體"/>
              </a:rPr>
              <a:t>https://www.cna.com.tw/postwrite/chi/427548</a:t>
            </a:r>
            <a:endParaRPr sz="1000" dirty="0">
              <a:solidFill>
                <a:schemeClr val="bg1">
                  <a:lumMod val="50000"/>
                </a:schemeClr>
              </a:solidFill>
              <a:latin typeface="微軟正黑體"/>
              <a:cs typeface="微軟正黑體"/>
            </a:endParaRPr>
          </a:p>
        </p:txBody>
      </p:sp>
      <p:pic>
        <p:nvPicPr>
          <p:cNvPr id="50" name="object 11">
            <a:extLst>
              <a:ext uri="{FF2B5EF4-FFF2-40B4-BE49-F238E27FC236}">
                <a16:creationId xmlns:a16="http://schemas.microsoft.com/office/drawing/2014/main" id="{6AE977EE-C3E9-44AE-BE2A-5E6285E7E18E}"/>
              </a:ext>
            </a:extLst>
          </p:cNvPr>
          <p:cNvPicPr/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08665" y="1906695"/>
            <a:ext cx="3241935" cy="4521484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51" name="object 12">
            <a:extLst>
              <a:ext uri="{FF2B5EF4-FFF2-40B4-BE49-F238E27FC236}">
                <a16:creationId xmlns:a16="http://schemas.microsoft.com/office/drawing/2014/main" id="{91B95A34-240F-4171-BFC2-1704E29708BF}"/>
              </a:ext>
            </a:extLst>
          </p:cNvPr>
          <p:cNvSpPr txBox="1"/>
          <p:nvPr/>
        </p:nvSpPr>
        <p:spPr>
          <a:xfrm>
            <a:off x="7938851" y="1303323"/>
            <a:ext cx="3672124" cy="46172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5599"/>
              </a:lnSpc>
              <a:spcBef>
                <a:spcPts val="100"/>
              </a:spcBef>
            </a:pPr>
            <a:r>
              <a:rPr sz="1600" b="1" dirty="0">
                <a:solidFill>
                  <a:schemeClr val="bg1">
                    <a:lumMod val="50000"/>
                  </a:schemeClr>
                </a:solidFill>
                <a:latin typeface="微軟正黑體"/>
                <a:cs typeface="微軟正黑體"/>
              </a:rPr>
              <a:t>自由時報：  </a:t>
            </a:r>
            <a:r>
              <a:rPr lang="en-US" sz="1000" b="1" dirty="0">
                <a:solidFill>
                  <a:schemeClr val="bg1">
                    <a:lumMod val="50000"/>
                  </a:schemeClr>
                </a:solidFill>
                <a:latin typeface="微軟正黑體"/>
                <a:cs typeface="微軟正黑體"/>
              </a:rPr>
              <a:t>https://news.ltn.com.tw/news/life/breakingnews/4866459</a:t>
            </a:r>
            <a:endParaRPr sz="1000" dirty="0">
              <a:solidFill>
                <a:schemeClr val="bg1">
                  <a:lumMod val="50000"/>
                </a:schemeClr>
              </a:solidFill>
              <a:latin typeface="微軟正黑體"/>
              <a:cs typeface="微軟正黑體"/>
            </a:endParaRPr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79F6ABE0-7876-36AE-9717-1AB48410899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78855" y="1873056"/>
            <a:ext cx="2751056" cy="4588762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pic>
        <p:nvPicPr>
          <p:cNvPr id="8" name="圖片 7">
            <a:extLst>
              <a:ext uri="{FF2B5EF4-FFF2-40B4-BE49-F238E27FC236}">
                <a16:creationId xmlns:a16="http://schemas.microsoft.com/office/drawing/2014/main" id="{B16DC69D-6410-99D5-B98F-94C14805B84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66603" y="1873056"/>
            <a:ext cx="2545820" cy="4588762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96889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標題 18">
            <a:extLst>
              <a:ext uri="{FF2B5EF4-FFF2-40B4-BE49-F238E27FC236}">
                <a16:creationId xmlns:a16="http://schemas.microsoft.com/office/drawing/2014/main" id="{9EF1D37D-7D53-43D9-B054-3B3A36C7C4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40229" y="4163600"/>
            <a:ext cx="3055242" cy="1325563"/>
          </a:xfrm>
        </p:spPr>
        <p:txBody>
          <a:bodyPr rtlCol="0"/>
          <a:lstStyle/>
          <a:p>
            <a:pPr algn="l" rtl="0"/>
            <a:r>
              <a:rPr lang="zh-TW" altLang="en-US" sz="5400" dirty="0">
                <a:solidFill>
                  <a:srgbClr val="B22C1B"/>
                </a:solidFill>
              </a:rPr>
              <a:t>感謝您</a:t>
            </a:r>
            <a:r>
              <a:rPr lang="en-US" altLang="zh-TW" sz="5400" dirty="0">
                <a:solidFill>
                  <a:srgbClr val="B22C1B"/>
                </a:solidFill>
              </a:rPr>
              <a:t>~</a:t>
            </a:r>
            <a:r>
              <a:rPr lang="zh-TW" altLang="en-US" sz="5400" dirty="0">
                <a:solidFill>
                  <a:srgbClr val="B22C1B"/>
                </a:solidFill>
              </a:rPr>
              <a:t> </a:t>
            </a:r>
          </a:p>
        </p:txBody>
      </p:sp>
      <p:sp>
        <p:nvSpPr>
          <p:cNvPr id="9" name="文字版面配置區 8">
            <a:extLst>
              <a:ext uri="{FF2B5EF4-FFF2-40B4-BE49-F238E27FC236}">
                <a16:creationId xmlns:a16="http://schemas.microsoft.com/office/drawing/2014/main" id="{54B54C36-E55C-4D10-96EB-21DBB6481D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0816" y="5489163"/>
            <a:ext cx="4404559" cy="1195387"/>
          </a:xfrm>
        </p:spPr>
        <p:txBody>
          <a:bodyPr rtlCol="0">
            <a:normAutofit/>
          </a:bodyPr>
          <a:lstStyle/>
          <a:p>
            <a:pPr rtl="0">
              <a:lnSpc>
                <a:spcPct val="100000"/>
              </a:lnSpc>
            </a:pPr>
            <a:r>
              <a:rPr lang="en-US" altLang="zh-TW" sz="1600" b="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​​05-5342601 #</a:t>
            </a:r>
            <a:r>
              <a:rPr lang="zh-TW" altLang="en-US" sz="1600" b="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TW" sz="1600" b="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2661</a:t>
            </a:r>
            <a:endParaRPr lang="zh-TW" altLang="en-US" sz="1600" b="0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rtl="0">
              <a:lnSpc>
                <a:spcPct val="100000"/>
              </a:lnSpc>
            </a:pPr>
            <a:r>
              <a:rPr lang="en-US" altLang="zh-TW" sz="1600" b="0" i="0" dirty="0">
                <a:solidFill>
                  <a:schemeClr val="accent5">
                    <a:lumMod val="7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sbtseng@yuntech.edu.tw</a:t>
            </a:r>
            <a:r>
              <a:rPr lang="zh-TW" altLang="en-US" sz="1600" b="0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​</a:t>
            </a:r>
          </a:p>
          <a:p>
            <a:pPr>
              <a:lnSpc>
                <a:spcPct val="100000"/>
              </a:lnSpc>
            </a:pPr>
            <a:r>
              <a:rPr lang="en-US" altLang="zh-TW" sz="1600" b="0" spc="215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https://www.icpc.tw/2026</a:t>
            </a:r>
            <a:endParaRPr lang="en-US" altLang="zh-TW" sz="1600" b="0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投影片編號版面配置區 21">
            <a:extLst>
              <a:ext uri="{FF2B5EF4-FFF2-40B4-BE49-F238E27FC236}">
                <a16:creationId xmlns:a16="http://schemas.microsoft.com/office/drawing/2014/main" id="{D185F1A6-517F-4333-A04B-A1833CCBA4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8D1FC6F8-0BCD-47E9-9C64-690771D9C143}" type="slidenum">
              <a:rPr lang="en-US" altLang="zh-TW" smtClean="0"/>
              <a:pPr rtl="0"/>
              <a:t>29</a:t>
            </a:fld>
            <a:endParaRPr lang="zh-TW" altLang="en-US" dirty="0"/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C6E04762-EB1C-4C89-A85F-D5940849FB73}"/>
              </a:ext>
            </a:extLst>
          </p:cNvPr>
          <p:cNvSpPr txBox="1"/>
          <p:nvPr/>
        </p:nvSpPr>
        <p:spPr>
          <a:xfrm>
            <a:off x="3298825" y="4264688"/>
            <a:ext cx="4521200" cy="9591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TW" altLang="en-US" sz="2000" b="1" i="0" dirty="0">
                <a:solidFill>
                  <a:srgbClr val="49B6BB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您的支持與關注，期待與您共同攜手，</a:t>
            </a:r>
            <a:endParaRPr lang="en-US" altLang="zh-TW" sz="2000" b="1" i="0" dirty="0">
              <a:solidFill>
                <a:srgbClr val="49B6BB"/>
              </a:solidFill>
              <a:effectLst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r">
              <a:lnSpc>
                <a:spcPct val="150000"/>
              </a:lnSpc>
            </a:pPr>
            <a:r>
              <a:rPr lang="zh-TW" altLang="en-US" sz="2000" b="1" i="0" dirty="0">
                <a:solidFill>
                  <a:srgbClr val="49B6BB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讓本次國際賽事更為精彩！</a:t>
            </a:r>
            <a:endParaRPr lang="zh-TW" altLang="en-US" sz="2000" b="1" dirty="0">
              <a:solidFill>
                <a:srgbClr val="49B6BB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4" name="圖形 3">
            <a:extLst>
              <a:ext uri="{FF2B5EF4-FFF2-40B4-BE49-F238E27FC236}">
                <a16:creationId xmlns:a16="http://schemas.microsoft.com/office/drawing/2014/main" id="{56294765-619F-47C5-A477-10E017C46B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096000" y="1003531"/>
            <a:ext cx="4023994" cy="2860299"/>
          </a:xfrm>
          <a:prstGeom prst="rect">
            <a:avLst/>
          </a:prstGeom>
        </p:spPr>
      </p:pic>
      <p:sp>
        <p:nvSpPr>
          <p:cNvPr id="7" name="標題 45">
            <a:extLst>
              <a:ext uri="{FF2B5EF4-FFF2-40B4-BE49-F238E27FC236}">
                <a16:creationId xmlns:a16="http://schemas.microsoft.com/office/drawing/2014/main" id="{7EB9E3AD-29C6-4A4D-8A4B-93C01BDB336F}"/>
              </a:ext>
            </a:extLst>
          </p:cNvPr>
          <p:cNvSpPr txBox="1">
            <a:spLocks/>
          </p:cNvSpPr>
          <p:nvPr/>
        </p:nvSpPr>
        <p:spPr>
          <a:xfrm>
            <a:off x="355600" y="644901"/>
            <a:ext cx="4978400" cy="5876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rgbClr val="399397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pPr marL="523240" marR="5080" indent="-511175">
              <a:lnSpc>
                <a:spcPct val="114900"/>
              </a:lnSpc>
              <a:spcBef>
                <a:spcPts val="90"/>
              </a:spcBef>
            </a:pPr>
            <a:r>
              <a:rPr lang="en-US" altLang="zh-TW" sz="2800" dirty="0">
                <a:solidFill>
                  <a:srgbClr val="49B6BB"/>
                </a:solidFill>
                <a:latin typeface="Arial"/>
                <a:cs typeface="Arial"/>
              </a:rPr>
              <a:t>THANK'S FOR  WATCHING</a:t>
            </a:r>
          </a:p>
        </p:txBody>
      </p:sp>
    </p:spTree>
    <p:extLst>
      <p:ext uri="{BB962C8B-B14F-4D97-AF65-F5344CB8AC3E}">
        <p14:creationId xmlns:p14="http://schemas.microsoft.com/office/powerpoint/2010/main" val="2806944598"/>
      </p:ext>
    </p:extLst>
  </p:cSld>
  <p:clrMapOvr>
    <a:masterClrMapping/>
  </p:clrMapOvr>
</p:sld>
</file>

<file path=ppt/theme/theme1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自訂設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1" ma:contentTypeDescription="Create a new document." ma:contentTypeScope="" ma:versionID="64dfb1555687e0874b4304b796b5b0c7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e6e4c555b5e194d05b7203de9c4567b3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  <xsd:element ref="ns1:_ip_UnifiedCompliancePolicyProperties" minOccurs="0"/>
                <xsd:element ref="ns1:_ip_UnifiedCompliancePolicyUIAction" minOccurs="0"/>
                <xsd:element ref="ns2:Image" minOccurs="0"/>
                <xsd:element ref="ns4:TaxCatchAll" minOccurs="0"/>
                <xsd:element ref="ns2:ImageTagsTaxHTField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22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/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6C2B339A-BBCD-4BF4-A3FE-AE1F9B12F71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B8A4BC3-D1CE-4BB2-9C42-D67FD92CAF7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71989D7-CF02-4DC5-9433-98B600ACA0D7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docMetadata/LabelInfo.xml><?xml version="1.0" encoding="utf-8"?>
<clbl:labelList xmlns:clbl="http://schemas.microsoft.com/office/2020/mipLabelMetadata">
  <clbl:label id="{f42aa342-8706-4288-bd11-ebb85995028c}" enabled="1" method="Standard" siteId="{72f988bf-86f1-41af-91ab-2d7cd011db47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未來式募資簡報</Template>
  <TotalTime>10438</TotalTime>
  <Words>2299</Words>
  <Application>Microsoft Office PowerPoint</Application>
  <PresentationFormat>寬螢幕</PresentationFormat>
  <Paragraphs>291</Paragraphs>
  <Slides>29</Slides>
  <Notes>20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2</vt:i4>
      </vt:variant>
      <vt:variant>
        <vt:lpstr>投影片標題</vt:lpstr>
      </vt:variant>
      <vt:variant>
        <vt:i4>29</vt:i4>
      </vt:variant>
    </vt:vector>
  </HeadingPairs>
  <TitlesOfParts>
    <vt:vector size="39" baseType="lpstr">
      <vt:lpstr>Arial Unicode MS</vt:lpstr>
      <vt:lpstr>Kozuka Gothic Pro R</vt:lpstr>
      <vt:lpstr>Microsoft JhengHei UI</vt:lpstr>
      <vt:lpstr>诶軟</vt:lpstr>
      <vt:lpstr>微軟正黑體</vt:lpstr>
      <vt:lpstr>Arial</vt:lpstr>
      <vt:lpstr>Calibri</vt:lpstr>
      <vt:lpstr>Times New Roman</vt:lpstr>
      <vt:lpstr>自訂設計</vt:lpstr>
      <vt:lpstr>1_自訂設計</vt:lpstr>
      <vt:lpstr>PowerPoint 簡報</vt:lpstr>
      <vt:lpstr>Mission</vt:lpstr>
      <vt:lpstr>ICPC 競賽組織</vt:lpstr>
      <vt:lpstr>ICPC Asia Pacific Contests</vt:lpstr>
      <vt:lpstr>近三年舉辦賽事  補助單位</vt:lpstr>
      <vt:lpstr>PowerPoint 簡報</vt:lpstr>
      <vt:lpstr>活動內容</vt:lpstr>
      <vt:lpstr>活動內容</vt:lpstr>
      <vt:lpstr>主要活動</vt:lpstr>
      <vt:lpstr>主要活動</vt:lpstr>
      <vt:lpstr>主要活動</vt:lpstr>
      <vt:lpstr>預期效益</vt:lpstr>
      <vt:lpstr>預期效益</vt:lpstr>
      <vt:lpstr>預期效益</vt:lpstr>
      <vt:lpstr>預期效益</vt:lpstr>
      <vt:lpstr>計畫期程</vt:lpstr>
      <vt:lpstr>活動網⾴</vt:lpstr>
      <vt:lpstr>企業贊助</vt:lpstr>
      <vt:lpstr>企業贊助_攤位展示</vt:lpstr>
      <vt:lpstr>企業贊助_攤位展示</vt:lpstr>
      <vt:lpstr>贊助回饋⽅案</vt:lpstr>
      <vt:lpstr>ICPC2020</vt:lpstr>
      <vt:lpstr>ICPC2021</vt:lpstr>
      <vt:lpstr>ICPC2022</vt:lpstr>
      <vt:lpstr>PowerPoint 簡報</vt:lpstr>
      <vt:lpstr>ICPC2024</vt:lpstr>
      <vt:lpstr>PowerPoint 簡報</vt:lpstr>
      <vt:lpstr>相關新聞</vt:lpstr>
      <vt:lpstr>感謝您~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募資簡報</dc:title>
  <dc:creator>vivien yeh</dc:creator>
  <cp:lastModifiedBy>vivien yeh</cp:lastModifiedBy>
  <cp:revision>117</cp:revision>
  <dcterms:created xsi:type="dcterms:W3CDTF">2026-04-30T02:58:27Z</dcterms:created>
  <dcterms:modified xsi:type="dcterms:W3CDTF">2026-06-03T08:49:48Z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